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9" r:id="rId1"/>
  </p:sldMasterIdLst>
  <p:notesMasterIdLst>
    <p:notesMasterId r:id="rId42"/>
  </p:notesMasterIdLst>
  <p:sldIdLst>
    <p:sldId id="256" r:id="rId2"/>
    <p:sldId id="311" r:id="rId3"/>
    <p:sldId id="257" r:id="rId4"/>
    <p:sldId id="284" r:id="rId5"/>
    <p:sldId id="322" r:id="rId6"/>
    <p:sldId id="328" r:id="rId7"/>
    <p:sldId id="327" r:id="rId8"/>
    <p:sldId id="325" r:id="rId9"/>
    <p:sldId id="323" r:id="rId10"/>
    <p:sldId id="308" r:id="rId11"/>
    <p:sldId id="309" r:id="rId12"/>
    <p:sldId id="296" r:id="rId13"/>
    <p:sldId id="302" r:id="rId14"/>
    <p:sldId id="301" r:id="rId15"/>
    <p:sldId id="258" r:id="rId16"/>
    <p:sldId id="326" r:id="rId17"/>
    <p:sldId id="268" r:id="rId18"/>
    <p:sldId id="300" r:id="rId19"/>
    <p:sldId id="260" r:id="rId20"/>
    <p:sldId id="286" r:id="rId21"/>
    <p:sldId id="272" r:id="rId22"/>
    <p:sldId id="298" r:id="rId23"/>
    <p:sldId id="293" r:id="rId24"/>
    <p:sldId id="295" r:id="rId25"/>
    <p:sldId id="288" r:id="rId26"/>
    <p:sldId id="291" r:id="rId27"/>
    <p:sldId id="289" r:id="rId28"/>
    <p:sldId id="292" r:id="rId29"/>
    <p:sldId id="304" r:id="rId30"/>
    <p:sldId id="305" r:id="rId31"/>
    <p:sldId id="277" r:id="rId32"/>
    <p:sldId id="278" r:id="rId33"/>
    <p:sldId id="306" r:id="rId34"/>
    <p:sldId id="264" r:id="rId35"/>
    <p:sldId id="314" r:id="rId36"/>
    <p:sldId id="315" r:id="rId37"/>
    <p:sldId id="316" r:id="rId38"/>
    <p:sldId id="319" r:id="rId39"/>
    <p:sldId id="320" r:id="rId40"/>
    <p:sldId id="30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F58D4D"/>
    <a:srgbClr val="FAFC9A"/>
    <a:srgbClr val="FF3333"/>
    <a:srgbClr val="0BA19A"/>
    <a:srgbClr val="971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143" autoAdjust="0"/>
  </p:normalViewPr>
  <p:slideViewPr>
    <p:cSldViewPr snapToGrid="0" snapToObjects="1">
      <p:cViewPr>
        <p:scale>
          <a:sx n="80" d="100"/>
          <a:sy n="80" d="100"/>
        </p:scale>
        <p:origin x="-2352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660" y="-1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6830A-10A0-674E-9263-AA434A6F4C99}" type="doc">
      <dgm:prSet loTypeId="urn:microsoft.com/office/officeart/2005/8/layout/pyramid1" loCatId="" qsTypeId="urn:microsoft.com/office/officeart/2005/8/quickstyle/simple4" qsCatId="simple" csTypeId="urn:microsoft.com/office/officeart/2005/8/colors/accent2_5" csCatId="accent2" phldr="1"/>
      <dgm:spPr/>
    </dgm:pt>
    <dgm:pt modelId="{E06A5027-FE0E-D74A-9356-4B5953A6BF02}">
      <dgm:prSet phldrT="[Text]"/>
      <dgm:spPr>
        <a:solidFill>
          <a:srgbClr val="FAFC9A"/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Mild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5814EAFE-E7C2-224E-B99F-B210120E454A}" type="sibTrans" cxnId="{4421636A-702E-5C41-A3A5-B4C20F04B7BF}">
      <dgm:prSet/>
      <dgm:spPr/>
      <dgm:t>
        <a:bodyPr/>
        <a:lstStyle/>
        <a:p>
          <a:endParaRPr lang="en-US"/>
        </a:p>
      </dgm:t>
    </dgm:pt>
    <dgm:pt modelId="{F1359CCC-0B59-E34D-BCFB-ECF8E7C37043}" type="parTrans" cxnId="{4421636A-702E-5C41-A3A5-B4C20F04B7BF}">
      <dgm:prSet/>
      <dgm:spPr/>
      <dgm:t>
        <a:bodyPr/>
        <a:lstStyle/>
        <a:p>
          <a:endParaRPr lang="en-US"/>
        </a:p>
      </dgm:t>
    </dgm:pt>
    <dgm:pt modelId="{650B5F04-166E-FF4D-B02A-A45EA26D4F39}">
      <dgm:prSet phldrT="[Text]"/>
      <dgm:spPr>
        <a:solidFill>
          <a:srgbClr val="F58D4D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Moderate</a:t>
          </a:r>
          <a:endParaRPr lang="en-US" dirty="0">
            <a:solidFill>
              <a:schemeClr val="bg1"/>
            </a:solidFill>
          </a:endParaRPr>
        </a:p>
      </dgm:t>
    </dgm:pt>
    <dgm:pt modelId="{1A9700B3-371A-4D43-87B9-24C7975557C9}" type="sibTrans" cxnId="{55633261-D72F-474D-9FCC-D174DD3BAE0A}">
      <dgm:prSet/>
      <dgm:spPr/>
      <dgm:t>
        <a:bodyPr/>
        <a:lstStyle/>
        <a:p>
          <a:endParaRPr lang="en-US"/>
        </a:p>
      </dgm:t>
    </dgm:pt>
    <dgm:pt modelId="{1F813157-7CF0-DE45-B0FD-7CB7B00FA617}" type="parTrans" cxnId="{55633261-D72F-474D-9FCC-D174DD3BAE0A}">
      <dgm:prSet/>
      <dgm:spPr/>
      <dgm:t>
        <a:bodyPr/>
        <a:lstStyle/>
        <a:p>
          <a:endParaRPr lang="en-US"/>
        </a:p>
      </dgm:t>
    </dgm:pt>
    <dgm:pt modelId="{200D3C42-6147-474E-9D08-1968B5107EEE}">
      <dgm:prSet phldrT="[Text]" custT="1"/>
      <dgm:spPr>
        <a:solidFill>
          <a:srgbClr val="FF6565"/>
        </a:solidFill>
      </dgm:spPr>
      <dgm:t>
        <a:bodyPr/>
        <a:lstStyle/>
        <a:p>
          <a:endParaRPr lang="en-US" sz="2800" dirty="0">
            <a:solidFill>
              <a:schemeClr val="bg1"/>
            </a:solidFill>
          </a:endParaRPr>
        </a:p>
      </dgm:t>
    </dgm:pt>
    <dgm:pt modelId="{5E85E5BA-3D7A-AD44-85C1-FE3508A53489}" type="sibTrans" cxnId="{0BF051AB-BB21-324D-AFAF-B530158661DC}">
      <dgm:prSet/>
      <dgm:spPr/>
      <dgm:t>
        <a:bodyPr/>
        <a:lstStyle/>
        <a:p>
          <a:endParaRPr lang="en-US"/>
        </a:p>
      </dgm:t>
    </dgm:pt>
    <dgm:pt modelId="{052649FF-5E8D-9741-94F6-3D8C3990B935}" type="parTrans" cxnId="{0BF051AB-BB21-324D-AFAF-B530158661DC}">
      <dgm:prSet/>
      <dgm:spPr/>
      <dgm:t>
        <a:bodyPr/>
        <a:lstStyle/>
        <a:p>
          <a:endParaRPr lang="en-US"/>
        </a:p>
      </dgm:t>
    </dgm:pt>
    <dgm:pt modelId="{F3E35B94-67AF-DF48-AF1A-C733969DFEBB}" type="pres">
      <dgm:prSet presAssocID="{15E6830A-10A0-674E-9263-AA434A6F4C99}" presName="Name0" presStyleCnt="0">
        <dgm:presLayoutVars>
          <dgm:dir/>
          <dgm:animLvl val="lvl"/>
          <dgm:resizeHandles val="exact"/>
        </dgm:presLayoutVars>
      </dgm:prSet>
      <dgm:spPr/>
    </dgm:pt>
    <dgm:pt modelId="{7827BB3F-B4AD-354C-9B09-1FDF97884529}" type="pres">
      <dgm:prSet presAssocID="{200D3C42-6147-474E-9D08-1968B5107EEE}" presName="Name8" presStyleCnt="0"/>
      <dgm:spPr/>
    </dgm:pt>
    <dgm:pt modelId="{C539AA57-1E50-6B45-A14E-11883A8EC431}" type="pres">
      <dgm:prSet presAssocID="{200D3C42-6147-474E-9D08-1968B5107EE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6D13D-4970-8144-97C4-6DF3E665DFFE}" type="pres">
      <dgm:prSet presAssocID="{200D3C42-6147-474E-9D08-1968B5107E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0A463-62C1-604B-961D-F9F9DA372B6B}" type="pres">
      <dgm:prSet presAssocID="{650B5F04-166E-FF4D-B02A-A45EA26D4F39}" presName="Name8" presStyleCnt="0"/>
      <dgm:spPr/>
    </dgm:pt>
    <dgm:pt modelId="{73919E7F-8388-CB41-A32E-C2722502D1A8}" type="pres">
      <dgm:prSet presAssocID="{650B5F04-166E-FF4D-B02A-A45EA26D4F3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A067D-9A72-614B-B985-CF174C1C6505}" type="pres">
      <dgm:prSet presAssocID="{650B5F04-166E-FF4D-B02A-A45EA26D4F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6F87E-7001-F04D-BD79-085D821DF5C9}" type="pres">
      <dgm:prSet presAssocID="{E06A5027-FE0E-D74A-9356-4B5953A6BF02}" presName="Name8" presStyleCnt="0"/>
      <dgm:spPr/>
    </dgm:pt>
    <dgm:pt modelId="{E119B78B-71EE-BD41-AD0B-363F369BFFD1}" type="pres">
      <dgm:prSet presAssocID="{E06A5027-FE0E-D74A-9356-4B5953A6BF0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331D2-EB96-D24D-A891-E31DFF09008B}" type="pres">
      <dgm:prSet presAssocID="{E06A5027-FE0E-D74A-9356-4B5953A6BF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001616-32EA-4F6C-9AF6-EB97BAEE80FB}" type="presOf" srcId="{E06A5027-FE0E-D74A-9356-4B5953A6BF02}" destId="{240331D2-EB96-D24D-A891-E31DFF09008B}" srcOrd="1" destOrd="0" presId="urn:microsoft.com/office/officeart/2005/8/layout/pyramid1"/>
    <dgm:cxn modelId="{4421636A-702E-5C41-A3A5-B4C20F04B7BF}" srcId="{15E6830A-10A0-674E-9263-AA434A6F4C99}" destId="{E06A5027-FE0E-D74A-9356-4B5953A6BF02}" srcOrd="2" destOrd="0" parTransId="{F1359CCC-0B59-E34D-BCFB-ECF8E7C37043}" sibTransId="{5814EAFE-E7C2-224E-B99F-B210120E454A}"/>
    <dgm:cxn modelId="{55633261-D72F-474D-9FCC-D174DD3BAE0A}" srcId="{15E6830A-10A0-674E-9263-AA434A6F4C99}" destId="{650B5F04-166E-FF4D-B02A-A45EA26D4F39}" srcOrd="1" destOrd="0" parTransId="{1F813157-7CF0-DE45-B0FD-7CB7B00FA617}" sibTransId="{1A9700B3-371A-4D43-87B9-24C7975557C9}"/>
    <dgm:cxn modelId="{283FF1E3-8D80-458D-9882-9E698B1367A7}" type="presOf" srcId="{200D3C42-6147-474E-9D08-1968B5107EEE}" destId="{BFA6D13D-4970-8144-97C4-6DF3E665DFFE}" srcOrd="1" destOrd="0" presId="urn:microsoft.com/office/officeart/2005/8/layout/pyramid1"/>
    <dgm:cxn modelId="{0BF051AB-BB21-324D-AFAF-B530158661DC}" srcId="{15E6830A-10A0-674E-9263-AA434A6F4C99}" destId="{200D3C42-6147-474E-9D08-1968B5107EEE}" srcOrd="0" destOrd="0" parTransId="{052649FF-5E8D-9741-94F6-3D8C3990B935}" sibTransId="{5E85E5BA-3D7A-AD44-85C1-FE3508A53489}"/>
    <dgm:cxn modelId="{16C0D015-0C7B-4DE6-9DB5-103D0A340E31}" type="presOf" srcId="{650B5F04-166E-FF4D-B02A-A45EA26D4F39}" destId="{73919E7F-8388-CB41-A32E-C2722502D1A8}" srcOrd="0" destOrd="0" presId="urn:microsoft.com/office/officeart/2005/8/layout/pyramid1"/>
    <dgm:cxn modelId="{C2FADCCB-0F94-4E50-9A46-64A7DAF0234B}" type="presOf" srcId="{E06A5027-FE0E-D74A-9356-4B5953A6BF02}" destId="{E119B78B-71EE-BD41-AD0B-363F369BFFD1}" srcOrd="0" destOrd="0" presId="urn:microsoft.com/office/officeart/2005/8/layout/pyramid1"/>
    <dgm:cxn modelId="{D3700EB4-7F5F-4361-9B97-DAAC475BFF8C}" type="presOf" srcId="{200D3C42-6147-474E-9D08-1968B5107EEE}" destId="{C539AA57-1E50-6B45-A14E-11883A8EC431}" srcOrd="0" destOrd="0" presId="urn:microsoft.com/office/officeart/2005/8/layout/pyramid1"/>
    <dgm:cxn modelId="{DFBF3122-629F-43E4-B7FA-6A388E3543F3}" type="presOf" srcId="{650B5F04-166E-FF4D-B02A-A45EA26D4F39}" destId="{F2DA067D-9A72-614B-B985-CF174C1C6505}" srcOrd="1" destOrd="0" presId="urn:microsoft.com/office/officeart/2005/8/layout/pyramid1"/>
    <dgm:cxn modelId="{F4EB6501-B68F-4691-BA3C-F614DC71AF6A}" type="presOf" srcId="{15E6830A-10A0-674E-9263-AA434A6F4C99}" destId="{F3E35B94-67AF-DF48-AF1A-C733969DFEBB}" srcOrd="0" destOrd="0" presId="urn:microsoft.com/office/officeart/2005/8/layout/pyramid1"/>
    <dgm:cxn modelId="{C25CE488-9562-47C7-BA74-EC911E9B69EA}" type="presParOf" srcId="{F3E35B94-67AF-DF48-AF1A-C733969DFEBB}" destId="{7827BB3F-B4AD-354C-9B09-1FDF97884529}" srcOrd="0" destOrd="0" presId="urn:microsoft.com/office/officeart/2005/8/layout/pyramid1"/>
    <dgm:cxn modelId="{17644BF1-72E1-47BF-8846-6602DA9DB07D}" type="presParOf" srcId="{7827BB3F-B4AD-354C-9B09-1FDF97884529}" destId="{C539AA57-1E50-6B45-A14E-11883A8EC431}" srcOrd="0" destOrd="0" presId="urn:microsoft.com/office/officeart/2005/8/layout/pyramid1"/>
    <dgm:cxn modelId="{5DE134FF-E89E-4EAB-A403-9A349BF87BB5}" type="presParOf" srcId="{7827BB3F-B4AD-354C-9B09-1FDF97884529}" destId="{BFA6D13D-4970-8144-97C4-6DF3E665DFFE}" srcOrd="1" destOrd="0" presId="urn:microsoft.com/office/officeart/2005/8/layout/pyramid1"/>
    <dgm:cxn modelId="{FDE00F8E-2BF1-4E95-8F2C-4F493586D78D}" type="presParOf" srcId="{F3E35B94-67AF-DF48-AF1A-C733969DFEBB}" destId="{DB60A463-62C1-604B-961D-F9F9DA372B6B}" srcOrd="1" destOrd="0" presId="urn:microsoft.com/office/officeart/2005/8/layout/pyramid1"/>
    <dgm:cxn modelId="{BD6BAB4B-BBE8-4166-A6F6-3CAF5D934E9B}" type="presParOf" srcId="{DB60A463-62C1-604B-961D-F9F9DA372B6B}" destId="{73919E7F-8388-CB41-A32E-C2722502D1A8}" srcOrd="0" destOrd="0" presId="urn:microsoft.com/office/officeart/2005/8/layout/pyramid1"/>
    <dgm:cxn modelId="{A455A89E-86AA-4E31-ADF6-DE188EB91F97}" type="presParOf" srcId="{DB60A463-62C1-604B-961D-F9F9DA372B6B}" destId="{F2DA067D-9A72-614B-B985-CF174C1C6505}" srcOrd="1" destOrd="0" presId="urn:microsoft.com/office/officeart/2005/8/layout/pyramid1"/>
    <dgm:cxn modelId="{043C18CE-9EFB-49C4-B6F5-814EE1E3BD1A}" type="presParOf" srcId="{F3E35B94-67AF-DF48-AF1A-C733969DFEBB}" destId="{1776F87E-7001-F04D-BD79-085D821DF5C9}" srcOrd="2" destOrd="0" presId="urn:microsoft.com/office/officeart/2005/8/layout/pyramid1"/>
    <dgm:cxn modelId="{4A5105B7-20B8-4A14-A697-75CA61355415}" type="presParOf" srcId="{1776F87E-7001-F04D-BD79-085D821DF5C9}" destId="{E119B78B-71EE-BD41-AD0B-363F369BFFD1}" srcOrd="0" destOrd="0" presId="urn:microsoft.com/office/officeart/2005/8/layout/pyramid1"/>
    <dgm:cxn modelId="{0649E5C4-7D90-4444-9EA0-C74D7F1EBF4C}" type="presParOf" srcId="{1776F87E-7001-F04D-BD79-085D821DF5C9}" destId="{240331D2-EB96-D24D-A891-E31DFF09008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64EC6-EF14-4F18-9C43-FED7C364F72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95B9E-2798-490C-BAD5-47B98F76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1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18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IBH</a:t>
            </a:r>
            <a:r>
              <a:rPr lang="en-US" dirty="0" smtClean="0"/>
              <a:t> refers to a team-based model of care wherein “medical and mental health providers partner to facilitate the detection, treatment, and follow-up of psychiatric disorders in the primary care setting” (Hogg Foundation for Mental Health, 2008).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99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IBH</a:t>
            </a:r>
            <a:r>
              <a:rPr lang="en-US" dirty="0" smtClean="0"/>
              <a:t> refers to a team-based model of care wherein “medical and mental health providers partner to facilitate the detection, treatment, and follow-up of psychiatric disorders in the primary care setting” (Hogg Foundation for Mental Health, 2008).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99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Goal: make </a:t>
            </a:r>
            <a:r>
              <a:rPr lang="en-US" dirty="0" err="1" smtClean="0"/>
              <a:t>BH</a:t>
            </a:r>
            <a:r>
              <a:rPr lang="en-US" dirty="0" smtClean="0"/>
              <a:t> services accessible to all, focusing on population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36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Differs from specialty mental health provider and traditional medical social work</a:t>
            </a:r>
          </a:p>
          <a:p>
            <a:r>
              <a:rPr lang="en-US" dirty="0" smtClean="0"/>
              <a:t>In their capacity as behavioral health providers in primary care, social workers are responsible for routine screenings, consultations with patients and medical providers, and delivery of brief (1-10 visits) evidence-based interventions for common behavioral health problems such depression, anxiety, insomnia, and substance use. Additionally, social workers in </a:t>
            </a:r>
            <a:r>
              <a:rPr lang="en-US" dirty="0" err="1" smtClean="0"/>
              <a:t>IBH</a:t>
            </a:r>
            <a:r>
              <a:rPr lang="en-US" dirty="0" smtClean="0"/>
              <a:t> settings also collaborate in team-based care for diabetes, heart disease, asthma, chronic pain and other chronic health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13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42900">
              <a:buFont typeface="Arial"/>
              <a:buChar char="•"/>
            </a:pPr>
            <a:r>
              <a:rPr lang="en-US" dirty="0" smtClean="0"/>
              <a:t>Assessment: appropriate level of care; patient needs (linkage, counseling, crisis support?)</a:t>
            </a:r>
          </a:p>
          <a:p>
            <a:pPr indent="-342900">
              <a:buFont typeface="Arial"/>
              <a:buChar char="•"/>
            </a:pPr>
            <a:r>
              <a:rPr lang="en-US" dirty="0" smtClean="0"/>
              <a:t>Brief counseling: for mild-moderate presentations</a:t>
            </a:r>
          </a:p>
          <a:p>
            <a:pPr indent="-342900">
              <a:buFont typeface="Arial"/>
              <a:buChar char="•"/>
            </a:pPr>
            <a:r>
              <a:rPr lang="en-US" dirty="0" smtClean="0"/>
              <a:t>Higher severity: monitor, support, psychiatric consultation</a:t>
            </a:r>
          </a:p>
          <a:p>
            <a:pPr indent="-342900">
              <a:buFont typeface="Arial"/>
              <a:buChar char="•"/>
            </a:pPr>
            <a:r>
              <a:rPr lang="en-US" dirty="0" smtClean="0"/>
              <a:t>Crisis Intervention: safety planning, crisis support; consultation with supervisors</a:t>
            </a:r>
          </a:p>
          <a:p>
            <a:pPr indent="-342900">
              <a:buFont typeface="Arial"/>
              <a:buChar char="•"/>
            </a:pPr>
            <a:r>
              <a:rPr lang="en-US" dirty="0" smtClean="0"/>
              <a:t>Linkage and referral: community resources, some clinics have special slots/groups for this</a:t>
            </a:r>
          </a:p>
          <a:p>
            <a:pPr indent="-342900">
              <a:buFont typeface="Arial"/>
              <a:buChar char="•"/>
            </a:pPr>
            <a:r>
              <a:rPr lang="en-US" dirty="0" smtClean="0"/>
              <a:t>Support for PCPs for mandated reporting (CPS, APS, </a:t>
            </a:r>
            <a:r>
              <a:rPr lang="en-US" dirty="0" err="1" smtClean="0"/>
              <a:t>IPV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91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4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the name of the CBITS screener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C0A5-145E-594D-9C18-164FEF8F24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77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3bc4ab76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3bc4ab76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3bc4ab76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3bc4ab76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3bc4ab766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3bc4ab766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1200" dirty="0" smtClean="0"/>
              <a:t>Founded in 1971 as storefront on Fruitvale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200" dirty="0" smtClean="0"/>
              <a:t>By UC Berkeley Students (Joel Garcia, David Hayes Bautista, &amp; Jose Velasquez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200" dirty="0" smtClean="0"/>
              <a:t>Provided medical, dental and optometry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200" dirty="0" smtClean="0"/>
              <a:t>Volunteer run as a free clinic during first year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then…..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200" dirty="0" smtClean="0"/>
              <a:t>1987 opened 1</a:t>
            </a:r>
            <a:r>
              <a:rPr lang="en-US" altLang="en-US" sz="1200" baseline="30000" dirty="0" smtClean="0"/>
              <a:t>st</a:t>
            </a:r>
            <a:r>
              <a:rPr lang="en-US" altLang="en-US" sz="1200" dirty="0" smtClean="0"/>
              <a:t> Teen Clinic (CAV); 1993 - 1</a:t>
            </a:r>
            <a:r>
              <a:rPr lang="en-US" altLang="en-US" sz="1200" baseline="30000" dirty="0" smtClean="0"/>
              <a:t>st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SBHC</a:t>
            </a:r>
            <a:r>
              <a:rPr lang="en-US" altLang="en-US" sz="1200" dirty="0" smtClean="0"/>
              <a:t> (Hawthorne); 1997 – 1</a:t>
            </a:r>
            <a:r>
              <a:rPr lang="en-US" altLang="en-US" sz="1200" baseline="30000" dirty="0" smtClean="0"/>
              <a:t>st</a:t>
            </a:r>
            <a:r>
              <a:rPr lang="en-US" altLang="en-US" sz="1200" dirty="0" smtClean="0"/>
              <a:t> high school </a:t>
            </a:r>
            <a:r>
              <a:rPr lang="en-US" altLang="en-US" sz="1200" dirty="0" err="1" smtClean="0"/>
              <a:t>SBHC</a:t>
            </a:r>
            <a:r>
              <a:rPr lang="en-US" altLang="en-US" sz="1200" dirty="0" smtClean="0"/>
              <a:t> (</a:t>
            </a:r>
            <a:r>
              <a:rPr lang="en-US" altLang="en-US" sz="1200" dirty="0" err="1" smtClean="0"/>
              <a:t>TechniClinic</a:t>
            </a:r>
            <a:r>
              <a:rPr lang="en-US" altLang="en-US" sz="1200" dirty="0" smtClean="0"/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200" dirty="0" smtClean="0"/>
              <a:t>Now 35 locations (incl. 8 </a:t>
            </a:r>
            <a:r>
              <a:rPr lang="en-US" altLang="en-US" sz="1200" dirty="0" err="1" smtClean="0"/>
              <a:t>SBHCs</a:t>
            </a:r>
            <a:r>
              <a:rPr lang="en-US" altLang="en-US" sz="1200" dirty="0" smtClean="0"/>
              <a:t>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200" dirty="0" smtClean="0"/>
              <a:t>3 counties: </a:t>
            </a:r>
            <a:r>
              <a:rPr lang="en-US" sz="1200" dirty="0" smtClean="0"/>
              <a:t>Alameda, Contra Costa, and Solano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200" dirty="0" smtClean="0"/>
              <a:t>In 2017, La </a:t>
            </a:r>
            <a:r>
              <a:rPr lang="en-US" sz="1200" dirty="0" err="1" smtClean="0"/>
              <a:t>Clínica</a:t>
            </a:r>
            <a:r>
              <a:rPr lang="en-US" sz="1200" dirty="0" smtClean="0"/>
              <a:t> served over 86,000 patients and provided 360,570  patient visits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200" dirty="0" smtClean="0"/>
              <a:t>One of the largest community health centers in CA</a:t>
            </a:r>
            <a:endParaRPr lang="en-US" altLang="en-US" sz="1200" dirty="0" smtClean="0"/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Clínica’s</a:t>
            </a:r>
            <a:r>
              <a:rPr lang="en-US" dirty="0" smtClean="0"/>
              <a:t> target population is residents earning less than 200% of the federal poverty level, Latino immigrants, and residents with public insurance or who are uninsured.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80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3bc4ab766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3bc4ab766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3bc4ab766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3bc4ab766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Grants to support trauma-informed practices within clinic &amp; on </a:t>
            </a:r>
            <a:r>
              <a:rPr lang="en" dirty="0" smtClean="0"/>
              <a:t>campus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dirty="0" smtClean="0"/>
              <a:t>Grants to support trauma-informed practices services within clinic &amp; on campus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3bc4ab766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3bc4ab766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buFont typeface="Arial"/>
              <a:buChar char="•"/>
            </a:pPr>
            <a:r>
              <a:rPr lang="en-US" dirty="0" smtClean="0"/>
              <a:t>School-based health centers located on school campuses (in some sites also serving surrounding community)</a:t>
            </a:r>
          </a:p>
          <a:p>
            <a:pPr indent="-342900">
              <a:buFont typeface="Arial"/>
              <a:buChar char="•"/>
            </a:pPr>
            <a:r>
              <a:rPr lang="en-US" dirty="0" smtClean="0"/>
              <a:t>Brief assessment, treatment and intervention of school (and community) population</a:t>
            </a:r>
          </a:p>
          <a:p>
            <a:pPr indent="-342900">
              <a:buFont typeface="Arial"/>
              <a:buChar char="•"/>
            </a:pPr>
            <a:r>
              <a:rPr lang="en-US" dirty="0" smtClean="0"/>
              <a:t>Participation in COST meetings to coordinate care</a:t>
            </a:r>
          </a:p>
          <a:p>
            <a:pPr indent="-342900">
              <a:buFont typeface="Arial"/>
              <a:buChar char="•"/>
            </a:pPr>
            <a:r>
              <a:rPr lang="en-US" dirty="0" smtClean="0"/>
              <a:t>Closed groups for trauma, grief and newcomer adjustment</a:t>
            </a:r>
          </a:p>
          <a:p>
            <a:pPr indent="-342900">
              <a:buFont typeface="Arial"/>
              <a:buChar char="•"/>
            </a:pPr>
            <a:r>
              <a:rPr lang="en-US" dirty="0" smtClean="0"/>
              <a:t>Crisis support for school-wide incidents</a:t>
            </a:r>
          </a:p>
          <a:p>
            <a:pPr indent="-342900">
              <a:buFont typeface="Arial"/>
              <a:buChar char="•"/>
            </a:pPr>
            <a:r>
              <a:rPr lang="en-US" dirty="0" err="1" smtClean="0"/>
              <a:t>FERPA</a:t>
            </a:r>
            <a:r>
              <a:rPr lang="en-US" dirty="0" smtClean="0"/>
              <a:t> v. HIPAA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dirty="0" smtClean="0"/>
              <a:t>Grants to support trauma-informed practices services within clinic &amp; on campus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Coordination of Services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the learning support umbrella structure that brings together all support service providers at a school site.: The Coordination of Services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reviews and discusses student academic/ emotional/ behavioral concerns and generates more interventions as needed.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3bc4ab76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3bc4ab76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3bc4ab76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3bc4ab76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  <a:sym typeface="Arial"/>
              </a:rPr>
              <a:t>Yearly screen</a:t>
            </a:r>
            <a:r>
              <a:rPr lang="en-US" sz="1200" baseline="0" dirty="0" smtClean="0">
                <a:solidFill>
                  <a:schemeClr val="tx2"/>
                </a:solidFill>
                <a:sym typeface="Arial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sym typeface="Arial"/>
              </a:rPr>
              <a:t>for d</a:t>
            </a:r>
            <a:r>
              <a:rPr lang="en-US" sz="1200" b="1" dirty="0" smtClean="0">
                <a:solidFill>
                  <a:schemeClr val="tx2"/>
                </a:solidFill>
                <a:sym typeface="Arial"/>
              </a:rPr>
              <a:t>epression and substance use in all patients 12y/o and older; yearly screening for trauma and s/s of concern for under 12y/o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  <a:sym typeface="Arial"/>
              </a:rPr>
              <a:t>Given at primary care appointments; </a:t>
            </a:r>
            <a:r>
              <a:rPr lang="en-US" sz="1200" b="1" dirty="0" smtClean="0">
                <a:solidFill>
                  <a:schemeClr val="tx2"/>
                </a:solidFill>
                <a:sym typeface="Arial"/>
              </a:rPr>
              <a:t>if positive, brief intervention and refer to </a:t>
            </a:r>
            <a:r>
              <a:rPr lang="en-US" sz="1200" b="1" dirty="0" err="1" smtClean="0">
                <a:solidFill>
                  <a:schemeClr val="tx2"/>
                </a:solidFill>
                <a:sym typeface="Arial"/>
              </a:rPr>
              <a:t>IB</a:t>
            </a:r>
            <a:endParaRPr lang="en-US" sz="1200" b="1" dirty="0" smtClean="0">
              <a:solidFill>
                <a:schemeClr val="tx2"/>
              </a:solidFill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 err="1" smtClean="0">
                <a:solidFill>
                  <a:schemeClr val="tx2"/>
                </a:solidFill>
                <a:sym typeface="Arial"/>
              </a:rPr>
              <a:t>PSQ</a:t>
            </a:r>
            <a:r>
              <a:rPr lang="en-US" sz="1200" b="1" dirty="0" smtClean="0">
                <a:solidFill>
                  <a:schemeClr val="tx2"/>
                </a:solidFill>
                <a:sym typeface="Arial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sym typeface="Arial"/>
              </a:rPr>
              <a:t>Given at all </a:t>
            </a:r>
            <a:r>
              <a:rPr lang="en-US" sz="2400" dirty="0" err="1" smtClean="0">
                <a:solidFill>
                  <a:schemeClr val="tx2"/>
                </a:solidFill>
                <a:sym typeface="Arial"/>
              </a:rPr>
              <a:t>IBH</a:t>
            </a:r>
            <a:r>
              <a:rPr lang="en-US" sz="2400" dirty="0" smtClean="0">
                <a:solidFill>
                  <a:schemeClr val="tx2"/>
                </a:solidFill>
                <a:sym typeface="Arial"/>
              </a:rPr>
              <a:t> </a:t>
            </a:r>
            <a:r>
              <a:rPr lang="en-US" sz="2400" b="1" u="sng" dirty="0" err="1" smtClean="0">
                <a:solidFill>
                  <a:schemeClr val="tx2"/>
                </a:solidFill>
                <a:sym typeface="Arial"/>
              </a:rPr>
              <a:t>appts</a:t>
            </a:r>
            <a:r>
              <a:rPr lang="en-US" sz="2400" b="1" u="sng" baseline="0" dirty="0" smtClean="0">
                <a:solidFill>
                  <a:schemeClr val="tx2"/>
                </a:solidFill>
                <a:sym typeface="Arial"/>
              </a:rPr>
              <a:t> </a:t>
            </a:r>
            <a:r>
              <a:rPr lang="en-US" sz="2400" b="1" u="sng" dirty="0" smtClean="0">
                <a:solidFill>
                  <a:schemeClr val="tx2"/>
                </a:solidFill>
                <a:sym typeface="Arial"/>
              </a:rPr>
              <a:t>appointments for patients 12y/o and over</a:t>
            </a:r>
            <a:r>
              <a:rPr lang="en-US" sz="2400" dirty="0" smtClean="0">
                <a:solidFill>
                  <a:schemeClr val="tx2"/>
                </a:solidFill>
                <a:sym typeface="Arial"/>
              </a:rPr>
              <a:t>; </a:t>
            </a:r>
            <a:endParaRPr lang="en-US" sz="1200" b="1" dirty="0" smtClean="0">
              <a:solidFill>
                <a:schemeClr val="tx2"/>
              </a:solidFill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Expanding MAT for OUD as well as the health center’s overarching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goals by building internal capacity to support primary care and mental health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providers in working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MAT patients.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Raza, Inc. (La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proposes hiring a 1.0 FTE Certified Alcohol and Drug Addiction Counselor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referred to 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Counselor) and a .2 Registered Nurse (RN) who will provide direct support to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Specifically,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Counselor will provide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shortterm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counseling and the RN will follow up directly with patients regarding medications in order to monitor patient progress and ensure correct dosage. The addition of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positions will allow Primary Care Providers (PCP) to have increased confidence in initiating MAT because a workflow is in place to support patients during the process.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ongoing staffing additions are further complemented by the addition of .3FTE MAT Champions during year one (1) of the grant. The MAT Champions are PCPs who have subject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expertise in MAT and are able to support newly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DATAwaivered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PCPs by discussing concerns regarding MAT, developing and deploying small targeted updates and trainings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staff meetings, and answering inbox questions. As a direct result of the above supports,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projects providing an additional 30 existing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with MAT.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goal is to adequately meet the needs of the agency’s patient population and provide them with an integrated approach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services by offering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SUDspecific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counseling in the primary care setting. Using onetime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funding during year one (1) of the grant,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hire a consultant to conduct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agencywide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on current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 and workflows to define gaps in agency structure. This analysis will further poise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prepared for future expansion opportunities by building out the agency’s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 approach. The consultant will also be available to provide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oneonone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counseling support for PCPs working on difficult MAT cases.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Chronic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and Opioid Use Disorder Task Force, which has met monthly for over five (5) years, has been used for visioning around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services and will continue to be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for future visioning work further supported by the addition of a consultant.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05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Expanding MAT for OUD as well as the health center’s overarching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goals by building internal capacity to support primary care and mental health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providers in working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MAT patients.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Raza, Inc. (La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proposes hiring a 1.0 FTE Certified Alcohol and Drug Addiction Counselor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referred to 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Counselor) and a .2 Registered Nurse (RN) who will provide direct support to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Specifically,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Counselor will provide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shortterm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counseling and the RN will follow up directly with patients regarding medications in order to monitor patient progress and ensure correct dosage. The addition of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positions will allow Primary Care Providers (PCP) to have increased confidence in initiating MAT because a workflow is in place to support patients during the process.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ongoing staffing additions are further complemented by the addition of .3FTE MAT Champions during year one (1) of the grant. The MAT Champions are PCPs who have subject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expertise in MAT and are able to support newly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DATAwaivered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PCPs by discussing concerns regarding MAT, developing and deploying small targeted updates and trainings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staff meetings, and answering inbox questions. As a direct result of the above supports,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projects providing an additional 30 existing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with MAT.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goal is to adequately meet the needs of the agency’s patient population and provide them with an integrated approach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services by offering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SUDspecific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counseling in the primary care setting. Using onetime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funding during year one (1) of the grant,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hire a consultant to conduct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agencywide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on current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 and workflows to define gaps in agency structure. This analysis will further poise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prepared for future expansion opportunities by building out the agency’s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 approach. The consultant will also be available to provide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oneonone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counseling support for PCPs working on difficult MAT cases.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Chronic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and Opioid Use Disorder Task Force, which has met monthly for over five (5) years, has been used for visioning around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Clínica’s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services and will continue to be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for future visioning work further supported by the addition of a consultant.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05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1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1200" dirty="0" smtClean="0"/>
              <a:t>originally to primarily provide consultation to medical providers (</a:t>
            </a:r>
            <a:r>
              <a:rPr lang="en-US" altLang="en-US" sz="1200" dirty="0" err="1" smtClean="0"/>
              <a:t>Strosahl</a:t>
            </a:r>
            <a:r>
              <a:rPr lang="en-US" altLang="en-US" sz="1200" dirty="0" smtClean="0"/>
              <a:t> model)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200" dirty="0" smtClean="0"/>
              <a:t>Case Management</a:t>
            </a:r>
            <a:r>
              <a:rPr lang="en-US" altLang="en-US" sz="1200" baseline="0" dirty="0" smtClean="0"/>
              <a:t> names </a:t>
            </a:r>
            <a:r>
              <a:rPr lang="en-US" altLang="en-US" sz="1200" dirty="0" smtClean="0"/>
              <a:t>and the position was renamed: Integrated Behavioral Health Clinician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8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0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08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believe in health for all.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always and will continue to serve a diverse patient population - we will not abandon our commitment to provide access to basic healthcare regardless of immigration status. In commitment to our mission,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 an official agency public comment to demand the U.S. Department of Homeland Security (DHS) stop this regulation;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 FAQs on public charge to patients and immigrant families at all clinic sites;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 trainings for staff on how to discuss public charge with immigrant families; and,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 in local, state, and federal efforts to defeat the passing of this regulation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95B9E-2798-490C-BAD5-47B98F7694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7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38991">
              <a:buFont typeface="Arial"/>
              <a:buChar char="•"/>
            </a:pPr>
            <a:r>
              <a:rPr lang="en-US" dirty="0" smtClean="0"/>
              <a:t>Between </a:t>
            </a:r>
            <a:r>
              <a:rPr lang="en-US" b="1" dirty="0" smtClean="0"/>
              <a:t>30% and 50% </a:t>
            </a:r>
            <a:r>
              <a:rPr lang="en-US" dirty="0" smtClean="0"/>
              <a:t>of patients referred by a PCP to outpatient mental healthcare never make it to their first appointment</a:t>
            </a:r>
          </a:p>
          <a:p>
            <a:pPr indent="-338991">
              <a:buFont typeface="Arial"/>
              <a:buChar char="•"/>
            </a:pPr>
            <a:r>
              <a:rPr lang="en-US" dirty="0" smtClean="0"/>
              <a:t>Compared to routine primary care, enhanced primary care behavioral health services deliver </a:t>
            </a:r>
            <a:r>
              <a:rPr lang="en-US" b="1" dirty="0" smtClean="0"/>
              <a:t>superior health outcomes </a:t>
            </a:r>
            <a:r>
              <a:rPr lang="en-US" dirty="0" smtClean="0"/>
              <a:t>for the following conditions: chronic pain, diabetes, obesity, alcohol abuse, tobacco use, depression, generalized anxiety disorder, social anxiety disorder, and panic disorder.</a:t>
            </a:r>
          </a:p>
          <a:p>
            <a:pPr indent="-338991">
              <a:buFont typeface="Arial"/>
              <a:buChar char="•"/>
            </a:pPr>
            <a:r>
              <a:rPr lang="en-US" dirty="0" smtClean="0"/>
              <a:t>Between </a:t>
            </a:r>
            <a:r>
              <a:rPr lang="en-US" b="1" dirty="0" smtClean="0"/>
              <a:t>40% and 60%</a:t>
            </a:r>
            <a:r>
              <a:rPr lang="en-US" dirty="0" smtClean="0"/>
              <a:t> of patients with psychological disorders are still treated exclusively within primary care.</a:t>
            </a:r>
          </a:p>
          <a:p>
            <a:pPr indent="-338991">
              <a:buFont typeface="Arial"/>
              <a:buChar char="•"/>
            </a:pPr>
            <a:r>
              <a:rPr lang="en-US" dirty="0" smtClean="0"/>
              <a:t>IBH care corrects the historical error in how we understood mental health-as separate from physical health</a:t>
            </a:r>
          </a:p>
          <a:p>
            <a:endParaRPr lang="en-US" dirty="0" smtClean="0"/>
          </a:p>
          <a:p>
            <a:r>
              <a:rPr lang="en-US" dirty="0" smtClean="0"/>
              <a:t>Management of medications</a:t>
            </a:r>
          </a:p>
          <a:p>
            <a:r>
              <a:rPr lang="en-US" dirty="0" smtClean="0"/>
              <a:t>Mind-body connection</a:t>
            </a:r>
          </a:p>
          <a:p>
            <a:r>
              <a:rPr lang="en-US" dirty="0" smtClean="0"/>
              <a:t>Barriers to care: transportation, stigma related to </a:t>
            </a:r>
            <a:r>
              <a:rPr lang="en-US" dirty="0" err="1" smtClean="0"/>
              <a:t>BH</a:t>
            </a:r>
            <a:r>
              <a:rPr lang="en-US" dirty="0" smtClean="0"/>
              <a:t>, linguistic/cultural barriers</a:t>
            </a:r>
          </a:p>
          <a:p>
            <a:r>
              <a:rPr lang="en-US" dirty="0" smtClean="0"/>
              <a:t>Meet patient where they are at (</a:t>
            </a:r>
            <a:r>
              <a:rPr lang="en-US" i="1" dirty="0" smtClean="0"/>
              <a:t>in the medical clinic!)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19704-1010-4F31-97C2-C0EA471A11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5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One-stop shop is both efficient and user-friendly</a:t>
            </a:r>
          </a:p>
          <a:p>
            <a:r>
              <a:rPr lang="en-US" dirty="0" smtClean="0"/>
              <a:t>Cross-pollination of knowledge and skills between PCP and </a:t>
            </a:r>
            <a:r>
              <a:rPr lang="en-US" dirty="0" err="1" smtClean="0"/>
              <a:t>BH</a:t>
            </a:r>
            <a:endParaRPr lang="en-US" dirty="0" smtClean="0"/>
          </a:p>
          <a:p>
            <a:r>
              <a:rPr lang="en-US" dirty="0" smtClean="0"/>
              <a:t>Case conferencing complex patients (nobody is alone in their work)</a:t>
            </a:r>
          </a:p>
          <a:p>
            <a:r>
              <a:rPr lang="en-US" dirty="0" smtClean="0"/>
              <a:t>PCP have support for cases that have heavy </a:t>
            </a:r>
            <a:r>
              <a:rPr lang="en-US" dirty="0" err="1" smtClean="0"/>
              <a:t>BH</a:t>
            </a:r>
            <a:r>
              <a:rPr lang="en-US" dirty="0" smtClean="0"/>
              <a:t> components and </a:t>
            </a:r>
            <a:r>
              <a:rPr lang="en-US" dirty="0" err="1" smtClean="0"/>
              <a:t>BH</a:t>
            </a:r>
            <a:r>
              <a:rPr lang="en-US" dirty="0" smtClean="0"/>
              <a:t> have support for cases impacted by medical conditions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Use of health care services decreased by 16% for those receiving behavioral health treatment, while it increased by 12% for patients who were not treated for their behavioral health care needs</a:t>
            </a:r>
          </a:p>
          <a:p>
            <a:pPr lvl="0"/>
            <a:r>
              <a:rPr lang="en-US" dirty="0" smtClean="0"/>
              <a:t>Depression treatment in primary care for those with diabetes had $896 lower total healthcare costs over 24 months</a:t>
            </a:r>
          </a:p>
          <a:p>
            <a:pPr lvl="0"/>
            <a:r>
              <a:rPr lang="en-US" dirty="0" smtClean="0"/>
              <a:t>Innovative approaches to treat comorbid conditions=cost savings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19704-1010-4F31-97C2-C0EA471A115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5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8E80666-FB37-4B36-9149-507F3B0178E3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3D62-7348-EF45-BADE-DFC794F8E6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0B-2C1B-2F47-8C04-623DC6AC8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3D62-7348-EF45-BADE-DFC794F8E6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0B-2C1B-2F47-8C04-623DC6AC8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6199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53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3D62-7348-EF45-BADE-DFC794F8E6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0B-2C1B-2F47-8C04-623DC6AC8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3D62-7348-EF45-BADE-DFC794F8E6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0B-2C1B-2F47-8C04-623DC6AC8B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3D62-7348-EF45-BADE-DFC794F8E6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0B-2C1B-2F47-8C04-623DC6AC8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3D62-7348-EF45-BADE-DFC794F8E6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0B-2C1B-2F47-8C04-623DC6AC8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3D62-7348-EF45-BADE-DFC794F8E6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0B-2C1B-2F47-8C04-623DC6AC8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3D62-7348-EF45-BADE-DFC794F8E6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3D62-7348-EF45-BADE-DFC794F8E6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0B-2C1B-2F47-8C04-623DC6AC8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B523D62-7348-EF45-BADE-DFC794F8E6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3711C0B-2C1B-2F47-8C04-623DC6AC8B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87981"/>
            <a:ext cx="4030462" cy="1376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-1027" r="37136" b="298"/>
          <a:stretch/>
        </p:blipFill>
        <p:spPr bwMode="auto">
          <a:xfrm>
            <a:off x="4609073" y="-79900"/>
            <a:ext cx="3576134" cy="609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9073" y="4609077"/>
            <a:ext cx="3576134" cy="1445494"/>
          </a:xfrm>
          <a:solidFill>
            <a:schemeClr val="bg1">
              <a:lumMod val="95000"/>
              <a:alpha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INTEGRATED BEHAVIORAL HEALTH MODEL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3870"/>
            <a:ext cx="4030462" cy="246413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Integrating Substance Use, Mental Health, and Primary Care Services in Our Communities:</a:t>
            </a:r>
          </a:p>
          <a:p>
            <a:r>
              <a:rPr lang="en-US" b="1" dirty="0"/>
              <a:t>"Disruptive Innovations and Sustaining Change"</a:t>
            </a:r>
          </a:p>
          <a:p>
            <a:endParaRPr lang="en-US" dirty="0" smtClean="0"/>
          </a:p>
          <a:p>
            <a:r>
              <a:rPr lang="en-US" dirty="0" smtClean="0"/>
              <a:t>Erica Gomes, LCSW</a:t>
            </a:r>
          </a:p>
          <a:p>
            <a:r>
              <a:rPr lang="en-US" dirty="0" smtClean="0"/>
              <a:t>Gabriela de la Torre, MA, </a:t>
            </a:r>
            <a:r>
              <a:rPr lang="en-US" dirty="0" err="1" smtClean="0"/>
              <a:t>MCRP</a:t>
            </a:r>
            <a:endParaRPr lang="en-US" dirty="0" smtClean="0"/>
          </a:p>
          <a:p>
            <a:r>
              <a:rPr lang="en-US" dirty="0"/>
              <a:t>October </a:t>
            </a:r>
            <a:r>
              <a:rPr lang="en-US" dirty="0" smtClean="0"/>
              <a:t>24</a:t>
            </a:r>
            <a:r>
              <a:rPr lang="en-US" dirty="0"/>
              <a:t>, 2018 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" y="550128"/>
            <a:ext cx="3929905" cy="1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037" y="1495312"/>
            <a:ext cx="5158600" cy="439652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‘</a:t>
            </a:r>
            <a:r>
              <a:rPr lang="en-US" dirty="0" err="1" smtClean="0"/>
              <a:t>susto</a:t>
            </a:r>
            <a:r>
              <a:rPr lang="en-US" dirty="0" smtClean="0"/>
              <a:t>’ and somatic complaints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Role of psychoeducation: dx, medications, therapy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Role of religion/faith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Asking questions; patient as expert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Indigenous populations; linguistic/cultural diversity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Adapting interventions: awareness of political, cultural, environmental contexts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Crossection</a:t>
            </a:r>
            <a:r>
              <a:rPr lang="en-US" dirty="0" smtClean="0"/>
              <a:t> of ethical/legal issues and immigration status (</a:t>
            </a:r>
            <a:r>
              <a:rPr lang="en-US" dirty="0" err="1" smtClean="0"/>
              <a:t>ie</a:t>
            </a:r>
            <a:r>
              <a:rPr lang="en-US" dirty="0" smtClean="0"/>
              <a:t>: IPV reporting)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27726" y="-62146"/>
            <a:ext cx="3355225" cy="74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Cultural Concepts and Values</a:t>
            </a:r>
            <a:endParaRPr lang="en-US" sz="2800" dirty="0"/>
          </a:p>
        </p:txBody>
      </p:sp>
      <p:pic>
        <p:nvPicPr>
          <p:cNvPr id="4" name="Picture 3" descr="709947871ce32cc7588dda59bf4f1400--earth-baby-sacred-he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61" y="722558"/>
            <a:ext cx="2461725" cy="3669652"/>
          </a:xfrm>
          <a:prstGeom prst="rect">
            <a:avLst/>
          </a:prstGeom>
        </p:spPr>
      </p:pic>
      <p:pic>
        <p:nvPicPr>
          <p:cNvPr id="6" name="Picture 5" descr="2046029edbb07f765144be66b84478f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96" b="15498"/>
          <a:stretch/>
        </p:blipFill>
        <p:spPr>
          <a:xfrm>
            <a:off x="6206261" y="3906973"/>
            <a:ext cx="2473599" cy="26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6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1231" y="974785"/>
            <a:ext cx="4685569" cy="5538158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b="1" u="sng" dirty="0" smtClean="0"/>
              <a:t>Agency </a:t>
            </a:r>
            <a:r>
              <a:rPr lang="en-US" sz="2400" b="1" u="sng" dirty="0"/>
              <a:t>communication</a:t>
            </a:r>
            <a:r>
              <a:rPr lang="en-US" sz="2400" dirty="0"/>
              <a:t>: ‘sanctuary </a:t>
            </a:r>
            <a:r>
              <a:rPr lang="en-US" sz="2400" dirty="0" smtClean="0"/>
              <a:t>building’; waiting room policies; La </a:t>
            </a:r>
            <a:r>
              <a:rPr lang="en-US" sz="2400" dirty="0" err="1" smtClean="0"/>
              <a:t>Maquina</a:t>
            </a:r>
            <a:r>
              <a:rPr lang="en-US" sz="2400" dirty="0" smtClean="0"/>
              <a:t> info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400" b="1" u="sng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u="sng" dirty="0" smtClean="0"/>
              <a:t>Patient </a:t>
            </a:r>
            <a:r>
              <a:rPr lang="en-US" sz="2400" b="1" u="sng" dirty="0"/>
              <a:t>communication</a:t>
            </a:r>
            <a:r>
              <a:rPr lang="en-US" sz="2400" dirty="0"/>
              <a:t>: signage; </a:t>
            </a:r>
            <a:r>
              <a:rPr lang="en-US" sz="2400" dirty="0" smtClean="0"/>
              <a:t>medical-legal partnerships; safety planning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400" b="1" u="sng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u="sng" dirty="0" smtClean="0"/>
              <a:t>Patient </a:t>
            </a:r>
            <a:r>
              <a:rPr lang="en-US" sz="2400" b="1" u="sng" dirty="0"/>
              <a:t>clinical support</a:t>
            </a:r>
            <a:r>
              <a:rPr lang="en-US" sz="2400" dirty="0"/>
              <a:t>:  </a:t>
            </a:r>
            <a:r>
              <a:rPr lang="en-US" sz="2400" dirty="0" smtClean="0"/>
              <a:t>political stress class; curriculum adaptations; </a:t>
            </a:r>
            <a:r>
              <a:rPr lang="en-US" sz="2400" dirty="0"/>
              <a:t>individual sessions to support and provide </a:t>
            </a:r>
            <a:r>
              <a:rPr lang="en-US" sz="2400" dirty="0" smtClean="0"/>
              <a:t>resources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400" b="1" u="sng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u="sng" dirty="0" smtClean="0"/>
              <a:t>Clinician/provider </a:t>
            </a:r>
            <a:r>
              <a:rPr lang="en-US" sz="2400" b="1" u="sng" dirty="0"/>
              <a:t>support</a:t>
            </a:r>
            <a:r>
              <a:rPr lang="en-US" sz="2400" dirty="0"/>
              <a:t>: countertransference issues, </a:t>
            </a:r>
            <a:r>
              <a:rPr lang="en-US" sz="2400" dirty="0" smtClean="0"/>
              <a:t>supportive </a:t>
            </a:r>
            <a:r>
              <a:rPr lang="en-US" sz="2400" dirty="0"/>
              <a:t>spaces to discuss impact, activism and information sharing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7726" y="-62146"/>
            <a:ext cx="3355225" cy="74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Current Climate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" b="2696"/>
          <a:stretch/>
        </p:blipFill>
        <p:spPr>
          <a:xfrm>
            <a:off x="472841" y="4251101"/>
            <a:ext cx="3433500" cy="2261841"/>
          </a:xfrm>
          <a:prstGeom prst="rect">
            <a:avLst/>
          </a:prstGeom>
        </p:spPr>
      </p:pic>
      <p:pic>
        <p:nvPicPr>
          <p:cNvPr id="5" name="Picture 4" descr="favianna-welcome-dreamers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7239"/>
          <a:stretch/>
        </p:blipFill>
        <p:spPr>
          <a:xfrm>
            <a:off x="464211" y="308376"/>
            <a:ext cx="3459378" cy="399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18762" t="15210" r="13454" b="13043"/>
          <a:stretch/>
        </p:blipFill>
        <p:spPr>
          <a:xfrm>
            <a:off x="372407" y="564915"/>
            <a:ext cx="3034364" cy="3075838"/>
          </a:xfrm>
          <a:prstGeom prst="rect">
            <a:avLst/>
          </a:prstGeom>
          <a:noFill/>
          <a:ln>
            <a:noFill/>
          </a:ln>
          <a:effectLst>
            <a:outerShdw blurRad="1185863" dist="9525" dir="4200001" algn="bl" rotWithShape="0">
              <a:srgbClr val="00FF00">
                <a:alpha val="0"/>
              </a:srgbClr>
            </a:outerShdw>
          </a:effectLst>
        </p:spPr>
      </p:pic>
      <p:sp>
        <p:nvSpPr>
          <p:cNvPr id="55" name="Google Shape;55;p13"/>
          <p:cNvSpPr/>
          <p:nvPr/>
        </p:nvSpPr>
        <p:spPr>
          <a:xfrm>
            <a:off x="372408" y="2188517"/>
            <a:ext cx="1146426" cy="432529"/>
          </a:xfrm>
          <a:prstGeom prst="rect">
            <a:avLst/>
          </a:prstGeom>
          <a:solidFill>
            <a:srgbClr val="87C8BD"/>
          </a:solidFill>
          <a:ln w="9525" cap="flat" cmpd="sng">
            <a:solidFill>
              <a:srgbClr val="87C8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ctr" anchorCtr="0">
            <a:noAutofit/>
          </a:bodyPr>
          <a:lstStyle/>
          <a:p>
            <a:endParaRPr>
              <a:solidFill>
                <a:srgbClr val="87C8BD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809256" y="2503518"/>
            <a:ext cx="1448795" cy="97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BMS</a:t>
            </a:r>
          </a:p>
          <a:p>
            <a:r>
              <a:rPr lang="en-US" sz="1100" b="1" dirty="0" smtClean="0">
                <a:solidFill>
                  <a:srgbClr val="9900FF"/>
                </a:solidFill>
              </a:rPr>
              <a:t>2 </a:t>
            </a:r>
            <a:r>
              <a:rPr lang="en-US" sz="1100" b="1" dirty="0" err="1">
                <a:solidFill>
                  <a:srgbClr val="9900FF"/>
                </a:solidFill>
              </a:rPr>
              <a:t>IBHC</a:t>
            </a:r>
            <a:endParaRPr lang="en-US" sz="1100" b="1" dirty="0">
              <a:solidFill>
                <a:srgbClr val="9900FF"/>
              </a:solidFill>
            </a:endParaRPr>
          </a:p>
          <a:p>
            <a:r>
              <a:rPr lang="en-US" sz="1100" b="1" dirty="0" smtClean="0">
                <a:solidFill>
                  <a:srgbClr val="980000"/>
                </a:solidFill>
              </a:rPr>
              <a:t>0.5 CM</a:t>
            </a:r>
            <a:endParaRPr lang="en-US" sz="900" dirty="0" smtClean="0"/>
          </a:p>
          <a:p>
            <a:pPr>
              <a:buClr>
                <a:schemeClr val="dk1"/>
              </a:buClr>
              <a:buSzPts val="1100"/>
            </a:pPr>
            <a:r>
              <a:rPr lang="en-US" sz="1100" b="1" dirty="0" smtClean="0">
                <a:solidFill>
                  <a:srgbClr val="FF0000"/>
                </a:solidFill>
              </a:rPr>
              <a:t>1 </a:t>
            </a:r>
            <a:r>
              <a:rPr lang="en-US" sz="1100" b="1" dirty="0" err="1">
                <a:solidFill>
                  <a:srgbClr val="FF0000"/>
                </a:solidFill>
              </a:rPr>
              <a:t>IBH</a:t>
            </a:r>
            <a:r>
              <a:rPr lang="en-US" sz="1100" b="1" dirty="0">
                <a:solidFill>
                  <a:srgbClr val="FF0000"/>
                </a:solidFill>
              </a:rPr>
              <a:t> MA</a:t>
            </a:r>
          </a:p>
          <a:p>
            <a:endParaRPr sz="900" dirty="0"/>
          </a:p>
          <a:p>
            <a:endParaRPr sz="900" dirty="0"/>
          </a:p>
          <a:p>
            <a:endParaRPr sz="900" dirty="0"/>
          </a:p>
          <a:p>
            <a:endParaRPr sz="900" dirty="0"/>
          </a:p>
          <a:p>
            <a:endParaRPr sz="900"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5525487" y="2503530"/>
            <a:ext cx="1443073" cy="971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BMS</a:t>
            </a:r>
          </a:p>
          <a:p>
            <a:r>
              <a:rPr lang="en-US" sz="1100" b="1" dirty="0">
                <a:solidFill>
                  <a:srgbClr val="9900FF"/>
                </a:solidFill>
              </a:rPr>
              <a:t>2</a:t>
            </a:r>
            <a:r>
              <a:rPr lang="en-US" sz="1100" b="1" dirty="0" smtClean="0">
                <a:solidFill>
                  <a:srgbClr val="9900FF"/>
                </a:solidFill>
              </a:rPr>
              <a:t> </a:t>
            </a:r>
            <a:r>
              <a:rPr lang="en-US" sz="1100" b="1" dirty="0" err="1">
                <a:solidFill>
                  <a:srgbClr val="9900FF"/>
                </a:solidFill>
              </a:rPr>
              <a:t>IBHC</a:t>
            </a:r>
            <a:endParaRPr lang="en-US" sz="1100" b="1" dirty="0">
              <a:solidFill>
                <a:srgbClr val="9900FF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1100" b="1" dirty="0" smtClean="0">
                <a:solidFill>
                  <a:srgbClr val="FF0000"/>
                </a:solidFill>
              </a:rPr>
              <a:t>1 </a:t>
            </a:r>
            <a:r>
              <a:rPr lang="en-US" sz="1100" b="1" dirty="0" err="1">
                <a:solidFill>
                  <a:srgbClr val="FF0000"/>
                </a:solidFill>
              </a:rPr>
              <a:t>IBH</a:t>
            </a:r>
            <a:r>
              <a:rPr lang="en-US" sz="1100" b="1" dirty="0">
                <a:solidFill>
                  <a:srgbClr val="FF0000"/>
                </a:solidFill>
              </a:rPr>
              <a:t> MA</a:t>
            </a:r>
          </a:p>
          <a:p>
            <a:endParaRPr sz="900"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4093619" y="4199739"/>
            <a:ext cx="1422990" cy="892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1100" b="1" dirty="0" smtClean="0">
                <a:solidFill>
                  <a:srgbClr val="9900FF"/>
                </a:solidFill>
              </a:rPr>
              <a:t>4 IBHCs</a:t>
            </a:r>
            <a:endParaRPr sz="1100" b="1" dirty="0">
              <a:solidFill>
                <a:srgbClr val="9900FF"/>
              </a:solidFill>
            </a:endParaRPr>
          </a:p>
          <a:p>
            <a:r>
              <a:rPr lang="en" sz="1100" b="1" dirty="0" smtClean="0">
                <a:solidFill>
                  <a:srgbClr val="980000"/>
                </a:solidFill>
              </a:rPr>
              <a:t>1 CM</a:t>
            </a:r>
          </a:p>
          <a:p>
            <a:pPr>
              <a:buClr>
                <a:schemeClr val="dk1"/>
              </a:buClr>
              <a:buSzPts val="1100"/>
            </a:pPr>
            <a:r>
              <a:rPr lang="en-US" sz="1100" b="1" dirty="0">
                <a:solidFill>
                  <a:srgbClr val="FF0000"/>
                </a:solidFill>
              </a:rPr>
              <a:t>1 </a:t>
            </a:r>
            <a:r>
              <a:rPr lang="en-US" sz="1100" b="1" dirty="0" err="1">
                <a:solidFill>
                  <a:srgbClr val="FF0000"/>
                </a:solidFill>
              </a:rPr>
              <a:t>IBH</a:t>
            </a:r>
            <a:r>
              <a:rPr lang="en-US" sz="1100" b="1" dirty="0">
                <a:solidFill>
                  <a:srgbClr val="FF0000"/>
                </a:solidFill>
              </a:rPr>
              <a:t> MA</a:t>
            </a:r>
          </a:p>
          <a:p>
            <a:endParaRPr sz="900" dirty="0"/>
          </a:p>
          <a:p>
            <a:endParaRPr sz="900" dirty="0"/>
          </a:p>
          <a:p>
            <a:endParaRPr sz="900" dirty="0"/>
          </a:p>
          <a:p>
            <a:endParaRPr sz="900"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7233088" y="2498323"/>
            <a:ext cx="1360492" cy="959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1100" b="1" dirty="0">
                <a:solidFill>
                  <a:srgbClr val="9900FF"/>
                </a:solidFill>
              </a:rPr>
              <a:t>IBHC</a:t>
            </a:r>
            <a:endParaRPr sz="1100" b="1" dirty="0">
              <a:solidFill>
                <a:srgbClr val="9900FF"/>
              </a:solidFill>
            </a:endParaRPr>
          </a:p>
          <a:p>
            <a:r>
              <a:rPr lang="en" sz="1100" b="1" dirty="0" smtClean="0">
                <a:solidFill>
                  <a:srgbClr val="980000"/>
                </a:solidFill>
              </a:rPr>
              <a:t>0.5 CM</a:t>
            </a:r>
            <a:endParaRPr sz="1100" b="1" dirty="0">
              <a:solidFill>
                <a:srgbClr val="980000"/>
              </a:solidFill>
            </a:endParaRPr>
          </a:p>
          <a:p>
            <a:endParaRPr sz="900" dirty="0"/>
          </a:p>
          <a:p>
            <a:endParaRPr sz="900" dirty="0"/>
          </a:p>
          <a:p>
            <a:endParaRPr sz="900" dirty="0"/>
          </a:p>
        </p:txBody>
      </p:sp>
      <p:sp>
        <p:nvSpPr>
          <p:cNvPr id="60" name="Google Shape;60;p13"/>
          <p:cNvSpPr txBox="1"/>
          <p:nvPr/>
        </p:nvSpPr>
        <p:spPr>
          <a:xfrm>
            <a:off x="3812799" y="2187574"/>
            <a:ext cx="1437364" cy="29223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4. Pittsburg Medical</a:t>
            </a:r>
            <a:endParaRPr sz="900" dirty="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783721" y="58483"/>
            <a:ext cx="12818" cy="1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5525487" y="2187585"/>
            <a:ext cx="1443073" cy="29223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5. Monument</a:t>
            </a:r>
            <a:endParaRPr sz="900" dirty="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7229520" y="2182379"/>
            <a:ext cx="1372938" cy="29223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6. Oakley </a:t>
            </a:r>
            <a:endParaRPr sz="900" dirty="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107936" y="3865022"/>
            <a:ext cx="1397738" cy="29223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9. Transit Village</a:t>
            </a:r>
            <a:endParaRPr sz="900" dirty="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809256" y="1025092"/>
            <a:ext cx="1448795" cy="874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BMS</a:t>
            </a:r>
          </a:p>
          <a:p>
            <a:r>
              <a:rPr lang="en" sz="1100" b="1" dirty="0" smtClean="0">
                <a:solidFill>
                  <a:srgbClr val="9900FF"/>
                </a:solidFill>
              </a:rPr>
              <a:t>1 IBHC</a:t>
            </a:r>
            <a:endParaRPr sz="1100" b="1" dirty="0">
              <a:solidFill>
                <a:srgbClr val="9900FF"/>
              </a:solidFill>
            </a:endParaRPr>
          </a:p>
          <a:p>
            <a:r>
              <a:rPr lang="en" sz="1100" b="1" dirty="0" smtClean="0">
                <a:solidFill>
                  <a:srgbClr val="980000"/>
                </a:solidFill>
              </a:rPr>
              <a:t>0.5 CM</a:t>
            </a:r>
            <a:endParaRPr sz="900" dirty="0"/>
          </a:p>
          <a:p>
            <a:pPr>
              <a:buClr>
                <a:schemeClr val="dk1"/>
              </a:buClr>
              <a:buSzPts val="1100"/>
            </a:pPr>
            <a:r>
              <a:rPr lang="en" sz="1100" b="1" dirty="0" smtClean="0">
                <a:solidFill>
                  <a:srgbClr val="FF0000"/>
                </a:solidFill>
              </a:rPr>
              <a:t>1 IBH MA</a:t>
            </a:r>
            <a:endParaRPr sz="1100" b="1" dirty="0">
              <a:solidFill>
                <a:srgbClr val="FF0000"/>
              </a:solidFill>
            </a:endParaRPr>
          </a:p>
          <a:p>
            <a:endParaRPr sz="900" dirty="0"/>
          </a:p>
          <a:p>
            <a:endParaRPr sz="900" dirty="0"/>
          </a:p>
          <a:p>
            <a:endParaRPr sz="900" dirty="0"/>
          </a:p>
        </p:txBody>
      </p:sp>
      <p:sp>
        <p:nvSpPr>
          <p:cNvPr id="68" name="Google Shape;68;p13"/>
          <p:cNvSpPr txBox="1"/>
          <p:nvPr/>
        </p:nvSpPr>
        <p:spPr>
          <a:xfrm>
            <a:off x="5560999" y="1025104"/>
            <a:ext cx="1443073" cy="874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BMS</a:t>
            </a:r>
          </a:p>
          <a:p>
            <a:r>
              <a:rPr lang="en-US" sz="1100" b="1" dirty="0">
                <a:solidFill>
                  <a:srgbClr val="9900FF"/>
                </a:solidFill>
              </a:rPr>
              <a:t>1 </a:t>
            </a:r>
            <a:r>
              <a:rPr lang="en-US" sz="1100" b="1" dirty="0" err="1">
                <a:solidFill>
                  <a:srgbClr val="9900FF"/>
                </a:solidFill>
              </a:rPr>
              <a:t>IBHC</a:t>
            </a:r>
            <a:endParaRPr lang="en-US" sz="1100" b="1" dirty="0">
              <a:solidFill>
                <a:srgbClr val="9900FF"/>
              </a:solidFill>
            </a:endParaRPr>
          </a:p>
          <a:p>
            <a:r>
              <a:rPr lang="en-US" sz="1100" b="1" dirty="0" smtClean="0">
                <a:solidFill>
                  <a:srgbClr val="980000"/>
                </a:solidFill>
              </a:rPr>
              <a:t>0.5 </a:t>
            </a:r>
            <a:r>
              <a:rPr lang="en-US" sz="1100" b="1" dirty="0">
                <a:solidFill>
                  <a:srgbClr val="980000"/>
                </a:solidFill>
              </a:rPr>
              <a:t>CM</a:t>
            </a:r>
            <a:endParaRPr lang="en-US" sz="900" dirty="0"/>
          </a:p>
          <a:p>
            <a:pPr>
              <a:buClr>
                <a:schemeClr val="dk1"/>
              </a:buClr>
              <a:buSzPts val="1100"/>
            </a:pPr>
            <a:r>
              <a:rPr lang="en-US" sz="1100" b="1" dirty="0">
                <a:solidFill>
                  <a:srgbClr val="FF0000"/>
                </a:solidFill>
              </a:rPr>
              <a:t>1 </a:t>
            </a:r>
            <a:r>
              <a:rPr lang="en-US" sz="1100" b="1" dirty="0" err="1">
                <a:solidFill>
                  <a:srgbClr val="FF0000"/>
                </a:solidFill>
              </a:rPr>
              <a:t>IBH</a:t>
            </a:r>
            <a:r>
              <a:rPr lang="en-US" sz="1100" b="1" dirty="0">
                <a:solidFill>
                  <a:srgbClr val="FF0000"/>
                </a:solidFill>
              </a:rPr>
              <a:t> MA</a:t>
            </a:r>
          </a:p>
          <a:p>
            <a:endParaRPr sz="900" dirty="0"/>
          </a:p>
          <a:p>
            <a:endParaRPr sz="900" dirty="0"/>
          </a:p>
        </p:txBody>
      </p:sp>
      <p:sp>
        <p:nvSpPr>
          <p:cNvPr id="69" name="Google Shape;69;p13"/>
          <p:cNvSpPr txBox="1"/>
          <p:nvPr/>
        </p:nvSpPr>
        <p:spPr>
          <a:xfrm>
            <a:off x="3811023" y="729433"/>
            <a:ext cx="1447028" cy="249353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1. Vallejo Medical</a:t>
            </a:r>
            <a:endParaRPr sz="900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5561000" y="729442"/>
            <a:ext cx="1443072" cy="249353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2. Vallejo North </a:t>
            </a:r>
            <a:endParaRPr sz="900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71" name="Google Shape;71;p13"/>
          <p:cNvSpPr/>
          <p:nvPr/>
        </p:nvSpPr>
        <p:spPr>
          <a:xfrm rot="20747201">
            <a:off x="2643681" y="1441221"/>
            <a:ext cx="1007644" cy="15861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ctr" anchorCtr="0">
            <a:noAutofit/>
          </a:bodyPr>
          <a:lstStyle/>
          <a:p>
            <a:endParaRPr sz="900">
              <a:solidFill>
                <a:srgbClr val="FFFF00"/>
              </a:solidFill>
            </a:endParaRPr>
          </a:p>
        </p:txBody>
      </p:sp>
      <p:sp>
        <p:nvSpPr>
          <p:cNvPr id="72" name="Google Shape;72;p13"/>
          <p:cNvSpPr/>
          <p:nvPr/>
        </p:nvSpPr>
        <p:spPr>
          <a:xfrm rot="2238577">
            <a:off x="2849168" y="2339691"/>
            <a:ext cx="1044795" cy="12728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ctr" anchorCtr="0">
            <a:noAutofit/>
          </a:bodyPr>
          <a:lstStyle/>
          <a:p>
            <a:endParaRPr sz="900">
              <a:solidFill>
                <a:srgbClr val="FFFF00"/>
              </a:solidFill>
            </a:endParaRPr>
          </a:p>
        </p:txBody>
      </p:sp>
      <p:sp>
        <p:nvSpPr>
          <p:cNvPr id="73" name="Google Shape;73;p13"/>
          <p:cNvSpPr/>
          <p:nvPr/>
        </p:nvSpPr>
        <p:spPr>
          <a:xfrm rot="3968057">
            <a:off x="2128970" y="3679054"/>
            <a:ext cx="2068738" cy="160821"/>
          </a:xfrm>
          <a:prstGeom prst="leftArrow">
            <a:avLst>
              <a:gd name="adj1" fmla="val 46294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ctr" anchorCtr="0">
            <a:noAutofit/>
          </a:bodyPr>
          <a:lstStyle/>
          <a:p>
            <a:endParaRPr sz="900">
              <a:solidFill>
                <a:srgbClr val="FFFF00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78092" y="73034"/>
            <a:ext cx="3299455" cy="4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endParaRPr sz="2700" dirty="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7256154" y="1096065"/>
            <a:ext cx="1257524" cy="80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1100" b="1" dirty="0" smtClean="0">
                <a:solidFill>
                  <a:srgbClr val="980000"/>
                </a:solidFill>
              </a:rPr>
              <a:t>1 CM</a:t>
            </a:r>
            <a:endParaRPr sz="1100" b="1" dirty="0">
              <a:solidFill>
                <a:srgbClr val="980000"/>
              </a:solidFill>
            </a:endParaRPr>
          </a:p>
          <a:p>
            <a:endParaRPr sz="900" dirty="0"/>
          </a:p>
        </p:txBody>
      </p:sp>
      <p:sp>
        <p:nvSpPr>
          <p:cNvPr id="77" name="Google Shape;77;p13"/>
          <p:cNvSpPr txBox="1"/>
          <p:nvPr/>
        </p:nvSpPr>
        <p:spPr>
          <a:xfrm>
            <a:off x="7265032" y="729442"/>
            <a:ext cx="1248646" cy="335118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3. Great Beginnings</a:t>
            </a:r>
            <a:endParaRPr sz="900" dirty="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842337" y="4200317"/>
            <a:ext cx="1379222" cy="9132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-US" sz="1100" b="1" dirty="0" smtClean="0">
                <a:solidFill>
                  <a:srgbClr val="9900FF"/>
                </a:solidFill>
              </a:rPr>
              <a:t>2 </a:t>
            </a:r>
            <a:r>
              <a:rPr lang="en-US" sz="1100" b="1" dirty="0" err="1">
                <a:solidFill>
                  <a:srgbClr val="9900FF"/>
                </a:solidFill>
              </a:rPr>
              <a:t>IBHC</a:t>
            </a:r>
            <a:endParaRPr lang="en-US" sz="1100" b="1" dirty="0">
              <a:solidFill>
                <a:srgbClr val="9900FF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1100" b="1" dirty="0" smtClean="0">
                <a:solidFill>
                  <a:srgbClr val="FF0000"/>
                </a:solidFill>
              </a:rPr>
              <a:t>1 </a:t>
            </a:r>
            <a:r>
              <a:rPr lang="en-US" sz="1100" b="1" dirty="0" err="1">
                <a:solidFill>
                  <a:srgbClr val="FF0000"/>
                </a:solidFill>
              </a:rPr>
              <a:t>IBH</a:t>
            </a:r>
            <a:r>
              <a:rPr lang="en-US" sz="1100" b="1" dirty="0">
                <a:solidFill>
                  <a:srgbClr val="FF0000"/>
                </a:solidFill>
              </a:rPr>
              <a:t> MA</a:t>
            </a:r>
          </a:p>
          <a:p>
            <a:endParaRPr sz="900" i="1" dirty="0"/>
          </a:p>
          <a:p>
            <a:endParaRPr sz="900" dirty="0"/>
          </a:p>
          <a:p>
            <a:endParaRPr sz="900" dirty="0"/>
          </a:p>
          <a:p>
            <a:endParaRPr sz="900" dirty="0"/>
          </a:p>
          <a:p>
            <a:endParaRPr sz="900" dirty="0"/>
          </a:p>
        </p:txBody>
      </p:sp>
      <p:sp>
        <p:nvSpPr>
          <p:cNvPr id="79" name="Google Shape;79;p13"/>
          <p:cNvSpPr txBox="1"/>
          <p:nvPr/>
        </p:nvSpPr>
        <p:spPr>
          <a:xfrm>
            <a:off x="849072" y="3889748"/>
            <a:ext cx="1379222" cy="29223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7. Clinca </a:t>
            </a:r>
            <a:r>
              <a:rPr lang="en" sz="900" dirty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Alta </a:t>
            </a:r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Vista</a:t>
            </a:r>
            <a:r>
              <a:rPr lang="en" sz="900" dirty="0" smtClean="0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900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2434906" y="3889747"/>
            <a:ext cx="1436709" cy="29223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8. San </a:t>
            </a:r>
            <a:r>
              <a:rPr lang="en" sz="900" dirty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Antonio </a:t>
            </a:r>
            <a:r>
              <a:rPr lang="en" sz="900" dirty="0">
                <a:latin typeface="Permanent Marker"/>
                <a:ea typeface="Permanent Marker"/>
                <a:cs typeface="Permanent Marker"/>
                <a:sym typeface="Permanent Marker"/>
              </a:rPr>
              <a:t>	</a:t>
            </a:r>
            <a:endParaRPr sz="900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1" name="Google Shape;81;p13"/>
          <p:cNvSpPr txBox="1"/>
          <p:nvPr/>
        </p:nvSpPr>
        <p:spPr>
          <a:xfrm rot="-5400569" flipH="1">
            <a:off x="3001458" y="2680517"/>
            <a:ext cx="1287794" cy="301909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1600" dirty="0">
                <a:solidFill>
                  <a:srgbClr val="980000"/>
                </a:solidFill>
                <a:latin typeface="Ultra"/>
                <a:ea typeface="Ultra"/>
                <a:cs typeface="Ultra"/>
                <a:sym typeface="Ultra"/>
              </a:rPr>
              <a:t>CO-CO</a:t>
            </a:r>
            <a:endParaRPr sz="1600" dirty="0">
              <a:solidFill>
                <a:srgbClr val="98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82" name="Google Shape;82;p13"/>
          <p:cNvSpPr txBox="1"/>
          <p:nvPr/>
        </p:nvSpPr>
        <p:spPr>
          <a:xfrm rot="-5400588" flipH="1">
            <a:off x="-551783" y="4944429"/>
            <a:ext cx="2431124" cy="321818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1600" dirty="0">
                <a:solidFill>
                  <a:srgbClr val="980000"/>
                </a:solidFill>
                <a:latin typeface="Ultra"/>
                <a:ea typeface="Ultra"/>
                <a:cs typeface="Ultra"/>
                <a:sym typeface="Ultra"/>
              </a:rPr>
              <a:t>ALAMEDA</a:t>
            </a:r>
            <a:endParaRPr sz="1600" dirty="0">
              <a:solidFill>
                <a:srgbClr val="98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83" name="Google Shape;83;p13"/>
          <p:cNvSpPr txBox="1"/>
          <p:nvPr/>
        </p:nvSpPr>
        <p:spPr>
          <a:xfrm rot="-5400573" flipH="1">
            <a:off x="3058609" y="1161762"/>
            <a:ext cx="1159756" cy="316364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1600" dirty="0">
                <a:solidFill>
                  <a:srgbClr val="980000"/>
                </a:solidFill>
                <a:latin typeface="Ultra"/>
                <a:ea typeface="Ultra"/>
                <a:cs typeface="Ultra"/>
                <a:sym typeface="Ultra"/>
              </a:rPr>
              <a:t>SOLANO</a:t>
            </a:r>
            <a:endParaRPr sz="1600" dirty="0">
              <a:solidFill>
                <a:srgbClr val="98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292249" y="2182379"/>
            <a:ext cx="1127116" cy="432529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045" tIns="82045" rIns="82045" bIns="82045" anchor="t" anchorCtr="0">
            <a:noAutofit/>
          </a:bodyPr>
          <a:lstStyle/>
          <a:p>
            <a:r>
              <a:rPr lang="en" sz="1100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THE BAY</a:t>
            </a:r>
            <a:endParaRPr sz="1100">
              <a:solidFill>
                <a:srgbClr val="FFFF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r>
              <a:rPr lang="en" sz="1100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AREA</a:t>
            </a:r>
            <a:endParaRPr sz="1100">
              <a:solidFill>
                <a:srgbClr val="FFFF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434906" y="4200316"/>
            <a:ext cx="1436709" cy="9132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BMS</a:t>
            </a:r>
          </a:p>
          <a:p>
            <a:r>
              <a:rPr lang="en-US" sz="1100" b="1" dirty="0" smtClean="0">
                <a:solidFill>
                  <a:srgbClr val="9900FF"/>
                </a:solidFill>
              </a:rPr>
              <a:t>2 </a:t>
            </a:r>
            <a:r>
              <a:rPr lang="en-US" sz="1100" b="1" dirty="0" err="1" smtClean="0">
                <a:solidFill>
                  <a:srgbClr val="9900FF"/>
                </a:solidFill>
              </a:rPr>
              <a:t>IBHCs</a:t>
            </a:r>
            <a:endParaRPr lang="en-US" sz="1100" b="1" dirty="0">
              <a:solidFill>
                <a:srgbClr val="9900FF"/>
              </a:solidFill>
            </a:endParaRPr>
          </a:p>
          <a:p>
            <a:r>
              <a:rPr lang="en-US" sz="1100" b="1" dirty="0" smtClean="0">
                <a:solidFill>
                  <a:srgbClr val="980000"/>
                </a:solidFill>
              </a:rPr>
              <a:t>1 CM</a:t>
            </a:r>
            <a:endParaRPr lang="en-US" sz="900" dirty="0"/>
          </a:p>
          <a:p>
            <a:pPr>
              <a:buClr>
                <a:schemeClr val="dk1"/>
              </a:buClr>
              <a:buSzPts val="1100"/>
            </a:pPr>
            <a:r>
              <a:rPr lang="en-US" sz="1100" b="1" dirty="0">
                <a:solidFill>
                  <a:srgbClr val="FF0000"/>
                </a:solidFill>
              </a:rPr>
              <a:t>1 </a:t>
            </a:r>
            <a:r>
              <a:rPr lang="en-US" sz="1100" b="1" dirty="0" err="1">
                <a:solidFill>
                  <a:srgbClr val="FF0000"/>
                </a:solidFill>
              </a:rPr>
              <a:t>IBH</a:t>
            </a:r>
            <a:r>
              <a:rPr lang="en-US" sz="1100" b="1" dirty="0">
                <a:solidFill>
                  <a:srgbClr val="FF0000"/>
                </a:solidFill>
              </a:rPr>
              <a:t> MA</a:t>
            </a:r>
          </a:p>
          <a:p>
            <a:endParaRPr sz="900" dirty="0"/>
          </a:p>
          <a:p>
            <a:endParaRPr sz="900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638890" y="35508"/>
            <a:ext cx="3564021" cy="6125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La </a:t>
            </a:r>
            <a:r>
              <a:rPr lang="en-US" sz="2800" dirty="0" err="1" smtClean="0"/>
              <a:t>Clínica‘s</a:t>
            </a:r>
            <a:r>
              <a:rPr lang="en-US" sz="2800" dirty="0" smtClean="0"/>
              <a:t> Sites </a:t>
            </a:r>
            <a:endParaRPr lang="en-US" sz="2800" dirty="0"/>
          </a:p>
        </p:txBody>
      </p:sp>
      <p:sp>
        <p:nvSpPr>
          <p:cNvPr id="36" name="Google Shape;80;p13"/>
          <p:cNvSpPr txBox="1"/>
          <p:nvPr/>
        </p:nvSpPr>
        <p:spPr>
          <a:xfrm>
            <a:off x="5712269" y="3866001"/>
            <a:ext cx="1291803" cy="3800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10. School-Based Fremont/TIGER</a:t>
            </a:r>
            <a:endParaRPr sz="900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7" name="Google Shape;78;p13"/>
          <p:cNvSpPr txBox="1"/>
          <p:nvPr/>
        </p:nvSpPr>
        <p:spPr>
          <a:xfrm>
            <a:off x="5712269" y="4289125"/>
            <a:ext cx="1291803" cy="356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-US" sz="1100" b="1" dirty="0" smtClean="0">
                <a:solidFill>
                  <a:srgbClr val="9900FF"/>
                </a:solidFill>
              </a:rPr>
              <a:t>1 </a:t>
            </a:r>
            <a:r>
              <a:rPr lang="en-US" sz="1100" b="1" dirty="0" err="1" smtClean="0">
                <a:solidFill>
                  <a:srgbClr val="9900FF"/>
                </a:solidFill>
              </a:rPr>
              <a:t>IBHC</a:t>
            </a:r>
            <a:endParaRPr lang="en-US" sz="1100" b="1" dirty="0">
              <a:solidFill>
                <a:srgbClr val="FF0000"/>
              </a:solidFill>
            </a:endParaRPr>
          </a:p>
          <a:p>
            <a:endParaRPr sz="900" i="1" dirty="0"/>
          </a:p>
          <a:p>
            <a:endParaRPr sz="900" dirty="0"/>
          </a:p>
          <a:p>
            <a:endParaRPr sz="900" dirty="0"/>
          </a:p>
          <a:p>
            <a:endParaRPr sz="900" dirty="0"/>
          </a:p>
          <a:p>
            <a:endParaRPr sz="900" dirty="0"/>
          </a:p>
        </p:txBody>
      </p:sp>
      <p:sp>
        <p:nvSpPr>
          <p:cNvPr id="46" name="Google Shape;80;p13"/>
          <p:cNvSpPr txBox="1"/>
          <p:nvPr/>
        </p:nvSpPr>
        <p:spPr>
          <a:xfrm>
            <a:off x="7221875" y="3889747"/>
            <a:ext cx="1291803" cy="3800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11. School-Based Hawthorne</a:t>
            </a:r>
            <a:endParaRPr sz="900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7" name="Google Shape;78;p13"/>
          <p:cNvSpPr txBox="1"/>
          <p:nvPr/>
        </p:nvSpPr>
        <p:spPr>
          <a:xfrm>
            <a:off x="7221875" y="4312871"/>
            <a:ext cx="1291803" cy="333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-US" sz="1100" b="1" dirty="0" smtClean="0">
                <a:solidFill>
                  <a:srgbClr val="9900FF"/>
                </a:solidFill>
              </a:rPr>
              <a:t>1 </a:t>
            </a:r>
            <a:r>
              <a:rPr lang="en-US" sz="1100" b="1" dirty="0" err="1" smtClean="0">
                <a:solidFill>
                  <a:srgbClr val="9900FF"/>
                </a:solidFill>
              </a:rPr>
              <a:t>IBHC</a:t>
            </a:r>
            <a:endParaRPr lang="en-US" sz="1100" b="1" dirty="0">
              <a:solidFill>
                <a:srgbClr val="FF0000"/>
              </a:solidFill>
            </a:endParaRPr>
          </a:p>
          <a:p>
            <a:endParaRPr sz="900" i="1" dirty="0"/>
          </a:p>
          <a:p>
            <a:endParaRPr sz="900" dirty="0"/>
          </a:p>
          <a:p>
            <a:endParaRPr sz="900" dirty="0"/>
          </a:p>
          <a:p>
            <a:endParaRPr sz="900" dirty="0"/>
          </a:p>
          <a:p>
            <a:endParaRPr sz="900" dirty="0"/>
          </a:p>
        </p:txBody>
      </p:sp>
      <p:sp>
        <p:nvSpPr>
          <p:cNvPr id="48" name="Google Shape;80;p13"/>
          <p:cNvSpPr txBox="1"/>
          <p:nvPr/>
        </p:nvSpPr>
        <p:spPr>
          <a:xfrm>
            <a:off x="5712269" y="4751258"/>
            <a:ext cx="1291803" cy="3800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12. School-Based Havenscourt</a:t>
            </a:r>
            <a:endParaRPr sz="900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9" name="Google Shape;78;p13"/>
          <p:cNvSpPr txBox="1"/>
          <p:nvPr/>
        </p:nvSpPr>
        <p:spPr>
          <a:xfrm>
            <a:off x="5712269" y="5201017"/>
            <a:ext cx="1291803" cy="3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-US" sz="1100" b="1" dirty="0" smtClean="0">
                <a:solidFill>
                  <a:srgbClr val="9900FF"/>
                </a:solidFill>
              </a:rPr>
              <a:t>1 </a:t>
            </a:r>
            <a:r>
              <a:rPr lang="en-US" sz="1100" b="1" dirty="0" err="1" smtClean="0">
                <a:solidFill>
                  <a:srgbClr val="9900FF"/>
                </a:solidFill>
              </a:rPr>
              <a:t>IBHC</a:t>
            </a:r>
            <a:endParaRPr lang="en-US" sz="1100" b="1" dirty="0">
              <a:solidFill>
                <a:srgbClr val="FF0000"/>
              </a:solidFill>
            </a:endParaRPr>
          </a:p>
          <a:p>
            <a:endParaRPr sz="900" i="1" dirty="0"/>
          </a:p>
          <a:p>
            <a:endParaRPr sz="900" dirty="0"/>
          </a:p>
          <a:p>
            <a:endParaRPr sz="900" dirty="0"/>
          </a:p>
          <a:p>
            <a:endParaRPr sz="900" dirty="0"/>
          </a:p>
          <a:p>
            <a:endParaRPr sz="900" dirty="0"/>
          </a:p>
        </p:txBody>
      </p:sp>
      <p:sp>
        <p:nvSpPr>
          <p:cNvPr id="50" name="Google Shape;80;p13"/>
          <p:cNvSpPr txBox="1"/>
          <p:nvPr/>
        </p:nvSpPr>
        <p:spPr>
          <a:xfrm>
            <a:off x="7221874" y="4751258"/>
            <a:ext cx="1291803" cy="3800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13. School-Linked</a:t>
            </a:r>
          </a:p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Fuente</a:t>
            </a:r>
            <a:endParaRPr sz="900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51" name="Google Shape;78;p13"/>
          <p:cNvSpPr txBox="1"/>
          <p:nvPr/>
        </p:nvSpPr>
        <p:spPr>
          <a:xfrm>
            <a:off x="7221874" y="5201017"/>
            <a:ext cx="1291803" cy="36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-US" sz="1100" b="1" dirty="0" smtClean="0">
                <a:solidFill>
                  <a:srgbClr val="9900FF"/>
                </a:solidFill>
              </a:rPr>
              <a:t>1 </a:t>
            </a:r>
            <a:r>
              <a:rPr lang="en-US" sz="1100" b="1" dirty="0" err="1" smtClean="0">
                <a:solidFill>
                  <a:srgbClr val="9900FF"/>
                </a:solidFill>
              </a:rPr>
              <a:t>IBHC</a:t>
            </a:r>
            <a:endParaRPr lang="en-US" sz="1100" b="1" dirty="0">
              <a:solidFill>
                <a:srgbClr val="FF0000"/>
              </a:solidFill>
            </a:endParaRPr>
          </a:p>
          <a:p>
            <a:endParaRPr sz="900" i="1" dirty="0"/>
          </a:p>
          <a:p>
            <a:endParaRPr sz="900" dirty="0"/>
          </a:p>
          <a:p>
            <a:endParaRPr sz="900" dirty="0"/>
          </a:p>
          <a:p>
            <a:endParaRPr sz="900" dirty="0"/>
          </a:p>
          <a:p>
            <a:endParaRPr sz="900" dirty="0"/>
          </a:p>
        </p:txBody>
      </p:sp>
      <p:sp>
        <p:nvSpPr>
          <p:cNvPr id="87" name="Google Shape;80;p13"/>
          <p:cNvSpPr txBox="1"/>
          <p:nvPr/>
        </p:nvSpPr>
        <p:spPr>
          <a:xfrm>
            <a:off x="5712268" y="5659672"/>
            <a:ext cx="1291803" cy="3800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17. School-Based Roosevelt </a:t>
            </a:r>
            <a:endParaRPr sz="900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8" name="Google Shape;78;p13"/>
          <p:cNvSpPr txBox="1"/>
          <p:nvPr/>
        </p:nvSpPr>
        <p:spPr>
          <a:xfrm>
            <a:off x="5712268" y="6082797"/>
            <a:ext cx="1291803" cy="344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-US" sz="1100" b="1" dirty="0" smtClean="0">
                <a:solidFill>
                  <a:srgbClr val="9900FF"/>
                </a:solidFill>
              </a:rPr>
              <a:t>1 </a:t>
            </a:r>
            <a:r>
              <a:rPr lang="en-US" sz="1100" b="1" dirty="0" err="1" smtClean="0">
                <a:solidFill>
                  <a:srgbClr val="9900FF"/>
                </a:solidFill>
              </a:rPr>
              <a:t>IBHC</a:t>
            </a:r>
            <a:endParaRPr lang="en-US" sz="1100" b="1" dirty="0">
              <a:solidFill>
                <a:srgbClr val="FF0000"/>
              </a:solidFill>
            </a:endParaRPr>
          </a:p>
          <a:p>
            <a:endParaRPr sz="900" i="1" dirty="0"/>
          </a:p>
          <a:p>
            <a:endParaRPr sz="900" dirty="0"/>
          </a:p>
          <a:p>
            <a:endParaRPr sz="900" dirty="0"/>
          </a:p>
          <a:p>
            <a:endParaRPr sz="900" dirty="0"/>
          </a:p>
          <a:p>
            <a:endParaRPr sz="900" dirty="0"/>
          </a:p>
        </p:txBody>
      </p:sp>
      <p:sp>
        <p:nvSpPr>
          <p:cNvPr id="89" name="Google Shape;80;p13"/>
          <p:cNvSpPr txBox="1"/>
          <p:nvPr/>
        </p:nvSpPr>
        <p:spPr>
          <a:xfrm>
            <a:off x="7233088" y="5656659"/>
            <a:ext cx="1291803" cy="3800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18. School-Based TechniClinic</a:t>
            </a:r>
            <a:endParaRPr sz="900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0" name="Google Shape;78;p13"/>
          <p:cNvSpPr txBox="1"/>
          <p:nvPr/>
        </p:nvSpPr>
        <p:spPr>
          <a:xfrm>
            <a:off x="7256154" y="6078990"/>
            <a:ext cx="1291803" cy="330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-US" sz="1100" b="1" dirty="0" smtClean="0">
                <a:solidFill>
                  <a:srgbClr val="9900FF"/>
                </a:solidFill>
              </a:rPr>
              <a:t>1 </a:t>
            </a:r>
            <a:r>
              <a:rPr lang="en-US" sz="1100" b="1" dirty="0" err="1" smtClean="0">
                <a:solidFill>
                  <a:srgbClr val="9900FF"/>
                </a:solidFill>
              </a:rPr>
              <a:t>IBHC</a:t>
            </a:r>
            <a:endParaRPr lang="en-US" sz="1100" b="1" dirty="0">
              <a:solidFill>
                <a:srgbClr val="FF0000"/>
              </a:solidFill>
            </a:endParaRPr>
          </a:p>
          <a:p>
            <a:endParaRPr sz="900" i="1" dirty="0"/>
          </a:p>
          <a:p>
            <a:endParaRPr sz="900" dirty="0"/>
          </a:p>
          <a:p>
            <a:endParaRPr sz="900" dirty="0"/>
          </a:p>
          <a:p>
            <a:endParaRPr sz="900" dirty="0"/>
          </a:p>
          <a:p>
            <a:endParaRPr sz="900" dirty="0"/>
          </a:p>
        </p:txBody>
      </p:sp>
      <p:sp>
        <p:nvSpPr>
          <p:cNvPr id="91" name="Google Shape;80;p13"/>
          <p:cNvSpPr txBox="1"/>
          <p:nvPr/>
        </p:nvSpPr>
        <p:spPr>
          <a:xfrm>
            <a:off x="2434906" y="5173581"/>
            <a:ext cx="1436709" cy="3800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15. School-Based Youth Heart Health Center</a:t>
            </a:r>
            <a:endParaRPr sz="900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2" name="Google Shape;78;p13"/>
          <p:cNvSpPr txBox="1"/>
          <p:nvPr/>
        </p:nvSpPr>
        <p:spPr>
          <a:xfrm>
            <a:off x="2434906" y="5617399"/>
            <a:ext cx="1436709" cy="3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-US" sz="1100" b="1" dirty="0" smtClean="0">
                <a:solidFill>
                  <a:srgbClr val="9900FF"/>
                </a:solidFill>
              </a:rPr>
              <a:t>1 </a:t>
            </a:r>
            <a:r>
              <a:rPr lang="en-US" sz="1100" b="1" dirty="0" err="1" smtClean="0">
                <a:solidFill>
                  <a:srgbClr val="9900FF"/>
                </a:solidFill>
              </a:rPr>
              <a:t>IBHC</a:t>
            </a:r>
            <a:endParaRPr lang="en-US" sz="1100" b="1" dirty="0">
              <a:solidFill>
                <a:srgbClr val="FF0000"/>
              </a:solidFill>
            </a:endParaRPr>
          </a:p>
          <a:p>
            <a:endParaRPr sz="900" i="1" dirty="0"/>
          </a:p>
          <a:p>
            <a:endParaRPr sz="900" dirty="0"/>
          </a:p>
          <a:p>
            <a:endParaRPr sz="900" dirty="0"/>
          </a:p>
          <a:p>
            <a:endParaRPr sz="900" dirty="0"/>
          </a:p>
          <a:p>
            <a:endParaRPr sz="900" dirty="0"/>
          </a:p>
        </p:txBody>
      </p:sp>
      <p:sp>
        <p:nvSpPr>
          <p:cNvPr id="93" name="Google Shape;80;p13"/>
          <p:cNvSpPr txBox="1"/>
          <p:nvPr/>
        </p:nvSpPr>
        <p:spPr>
          <a:xfrm>
            <a:off x="4107936" y="5157928"/>
            <a:ext cx="1417551" cy="3800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16. School-Based San Lorenzo High</a:t>
            </a:r>
            <a:endParaRPr sz="900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4" name="Google Shape;78;p13"/>
          <p:cNvSpPr txBox="1"/>
          <p:nvPr/>
        </p:nvSpPr>
        <p:spPr>
          <a:xfrm>
            <a:off x="4141417" y="5608521"/>
            <a:ext cx="1384070" cy="3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-US" sz="1100" b="1" dirty="0" smtClean="0">
                <a:solidFill>
                  <a:srgbClr val="9900FF"/>
                </a:solidFill>
              </a:rPr>
              <a:t>1 </a:t>
            </a:r>
            <a:r>
              <a:rPr lang="en-US" sz="1100" b="1" dirty="0" err="1" smtClean="0">
                <a:solidFill>
                  <a:srgbClr val="9900FF"/>
                </a:solidFill>
              </a:rPr>
              <a:t>IBHC</a:t>
            </a:r>
            <a:endParaRPr lang="en-US" sz="1100" b="1" dirty="0">
              <a:solidFill>
                <a:srgbClr val="FF0000"/>
              </a:solidFill>
            </a:endParaRPr>
          </a:p>
          <a:p>
            <a:endParaRPr sz="900" i="1" dirty="0"/>
          </a:p>
          <a:p>
            <a:endParaRPr sz="900" dirty="0"/>
          </a:p>
          <a:p>
            <a:endParaRPr sz="900" dirty="0"/>
          </a:p>
          <a:p>
            <a:endParaRPr sz="900" dirty="0"/>
          </a:p>
          <a:p>
            <a:endParaRPr sz="900" dirty="0"/>
          </a:p>
        </p:txBody>
      </p:sp>
      <p:sp>
        <p:nvSpPr>
          <p:cNvPr id="95" name="Google Shape;78;p13"/>
          <p:cNvSpPr txBox="1"/>
          <p:nvPr/>
        </p:nvSpPr>
        <p:spPr>
          <a:xfrm>
            <a:off x="849072" y="5524012"/>
            <a:ext cx="1379222" cy="456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-US" sz="1100" b="1" dirty="0">
                <a:solidFill>
                  <a:srgbClr val="9900FF"/>
                </a:solidFill>
              </a:rPr>
              <a:t>1</a:t>
            </a:r>
            <a:r>
              <a:rPr lang="en-US" sz="1100" b="1" dirty="0" smtClean="0">
                <a:solidFill>
                  <a:srgbClr val="9900FF"/>
                </a:solidFill>
              </a:rPr>
              <a:t> </a:t>
            </a:r>
            <a:r>
              <a:rPr lang="en-US" sz="1100" b="1" dirty="0" err="1">
                <a:solidFill>
                  <a:srgbClr val="9900FF"/>
                </a:solidFill>
              </a:rPr>
              <a:t>IBHC</a:t>
            </a:r>
            <a:endParaRPr lang="en-US" sz="1100" b="1" dirty="0">
              <a:solidFill>
                <a:srgbClr val="9900FF"/>
              </a:solidFill>
            </a:endParaRPr>
          </a:p>
          <a:p>
            <a:endParaRPr sz="900" i="1" dirty="0"/>
          </a:p>
          <a:p>
            <a:endParaRPr sz="900" dirty="0"/>
          </a:p>
          <a:p>
            <a:endParaRPr sz="900" dirty="0"/>
          </a:p>
          <a:p>
            <a:endParaRPr sz="900" dirty="0"/>
          </a:p>
          <a:p>
            <a:endParaRPr sz="900" dirty="0"/>
          </a:p>
        </p:txBody>
      </p:sp>
      <p:sp>
        <p:nvSpPr>
          <p:cNvPr id="96" name="Google Shape;79;p13"/>
          <p:cNvSpPr txBox="1"/>
          <p:nvPr/>
        </p:nvSpPr>
        <p:spPr>
          <a:xfrm>
            <a:off x="855807" y="5204565"/>
            <a:ext cx="1379222" cy="29223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514" tIns="56514" rIns="56514" bIns="56514" anchor="t" anchorCtr="0">
            <a:noAutofit/>
          </a:bodyPr>
          <a:lstStyle/>
          <a:p>
            <a:r>
              <a:rPr lang="en" sz="9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14. Davis Pediatrics</a:t>
            </a:r>
            <a:endParaRPr sz="900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  <p:extLst>
      <p:ext uri="{BB962C8B-B14F-4D97-AF65-F5344CB8AC3E}">
        <p14:creationId xmlns:p14="http://schemas.microsoft.com/office/powerpoint/2010/main" val="29938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755" y="-142504"/>
            <a:ext cx="3170712" cy="71400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Why integrate? </a:t>
            </a:r>
            <a:endParaRPr lang="en-US" sz="2800" dirty="0"/>
          </a:p>
        </p:txBody>
      </p:sp>
      <p:sp>
        <p:nvSpPr>
          <p:cNvPr id="6" name="Shape 128"/>
          <p:cNvSpPr txBox="1">
            <a:spLocks/>
          </p:cNvSpPr>
          <p:nvPr/>
        </p:nvSpPr>
        <p:spPr>
          <a:xfrm>
            <a:off x="3076306" y="2017193"/>
            <a:ext cx="2493060" cy="3081017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Wingdings 2" pitchFamily="18" charset="2"/>
              <a:buNone/>
            </a:pPr>
            <a:r>
              <a:rPr lang="en" b="1" u="sng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Barriers to Access</a:t>
            </a:r>
          </a:p>
          <a:p>
            <a:pPr marL="0" algn="ctr" defTabSz="457200">
              <a:spcBef>
                <a:spcPts val="0"/>
              </a:spcBef>
              <a:buFont typeface="Wingdings 2" pitchFamily="18" charset="2"/>
              <a:buNone/>
            </a:pPr>
            <a:r>
              <a:rPr lang="en" sz="2200" dirty="0">
                <a:solidFill>
                  <a:schemeClr val="tx2"/>
                </a:solidFill>
                <a:sym typeface="Calibri"/>
              </a:rPr>
              <a:t>Distance</a:t>
            </a:r>
          </a:p>
          <a:p>
            <a:pPr marL="0" algn="ctr" defTabSz="457200">
              <a:spcBef>
                <a:spcPts val="0"/>
              </a:spcBef>
              <a:buFont typeface="Wingdings 2" pitchFamily="18" charset="2"/>
              <a:buNone/>
            </a:pPr>
            <a:r>
              <a:rPr lang="en" sz="2200" dirty="0">
                <a:solidFill>
                  <a:schemeClr val="tx2"/>
                </a:solidFill>
                <a:sym typeface="Calibri"/>
              </a:rPr>
              <a:t>Transportation</a:t>
            </a:r>
          </a:p>
          <a:p>
            <a:pPr marL="0" algn="ctr" defTabSz="457200">
              <a:spcBef>
                <a:spcPts val="0"/>
              </a:spcBef>
              <a:buFont typeface="Wingdings 2" pitchFamily="18" charset="2"/>
              <a:buNone/>
            </a:pPr>
            <a:r>
              <a:rPr lang="en" sz="2200" dirty="0">
                <a:solidFill>
                  <a:schemeClr val="tx2"/>
                </a:solidFill>
                <a:sym typeface="Calibri"/>
              </a:rPr>
              <a:t>Language</a:t>
            </a:r>
          </a:p>
          <a:p>
            <a:pPr marL="0" algn="ctr" defTabSz="457200">
              <a:spcBef>
                <a:spcPts val="0"/>
              </a:spcBef>
              <a:buFont typeface="Wingdings 2" pitchFamily="18" charset="2"/>
              <a:buNone/>
            </a:pPr>
            <a:r>
              <a:rPr lang="en" sz="2200" dirty="0">
                <a:solidFill>
                  <a:schemeClr val="tx2"/>
                </a:solidFill>
                <a:sym typeface="Calibri"/>
              </a:rPr>
              <a:t>Stigma</a:t>
            </a:r>
          </a:p>
          <a:p>
            <a:pPr marL="0" algn="ctr" defTabSz="457200">
              <a:spcBef>
                <a:spcPts val="0"/>
              </a:spcBef>
              <a:buFont typeface="Wingdings 2" pitchFamily="18" charset="2"/>
              <a:buNone/>
            </a:pPr>
            <a:r>
              <a:rPr lang="en" sz="2200" dirty="0">
                <a:solidFill>
                  <a:schemeClr val="tx2"/>
                </a:solidFill>
                <a:sym typeface="Calibri"/>
              </a:rPr>
              <a:t>Time</a:t>
            </a:r>
          </a:p>
          <a:p>
            <a:pPr marL="0" algn="ctr" defTabSz="457200">
              <a:spcBef>
                <a:spcPts val="0"/>
              </a:spcBef>
              <a:buFont typeface="Wingdings 2" pitchFamily="18" charset="2"/>
              <a:buNone/>
            </a:pPr>
            <a:r>
              <a:rPr lang="en" sz="2200" dirty="0">
                <a:solidFill>
                  <a:schemeClr val="tx2"/>
                </a:solidFill>
                <a:sym typeface="Calibri"/>
              </a:rPr>
              <a:t>Unknown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062" y="2113274"/>
            <a:ext cx="214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Primary Care referral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1631" y="1722267"/>
            <a:ext cx="2377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Sub-optimal </a:t>
            </a:r>
            <a:r>
              <a:rPr lang="en-US" sz="2000" dirty="0" smtClean="0">
                <a:solidFill>
                  <a:schemeClr val="tx2"/>
                </a:solidFill>
              </a:rPr>
              <a:t>specialty mental </a:t>
            </a:r>
            <a:r>
              <a:rPr lang="en-US" sz="2000" dirty="0">
                <a:solidFill>
                  <a:schemeClr val="tx2"/>
                </a:solidFill>
              </a:rPr>
              <a:t>health care </a:t>
            </a:r>
            <a:r>
              <a:rPr lang="en-US" sz="2000" dirty="0" smtClean="0">
                <a:solidFill>
                  <a:schemeClr val="tx2"/>
                </a:solidFill>
              </a:rPr>
              <a:t>utilization 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871276" y="3158260"/>
            <a:ext cx="685800" cy="8146"/>
          </a:xfrm>
          <a:prstGeom prst="straightConnector1">
            <a:avLst/>
          </a:prstGeom>
          <a:ln w="31750" cmpd="sng">
            <a:solidFill>
              <a:srgbClr val="5D782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75618" y="3158516"/>
            <a:ext cx="751236" cy="0"/>
          </a:xfrm>
          <a:prstGeom prst="straightConnector1">
            <a:avLst/>
          </a:prstGeom>
          <a:ln w="31750" cmpd="sng">
            <a:solidFill>
              <a:srgbClr val="5D782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ouble Bracket 2"/>
          <p:cNvSpPr/>
          <p:nvPr/>
        </p:nvSpPr>
        <p:spPr>
          <a:xfrm>
            <a:off x="2820838" y="2010769"/>
            <a:ext cx="2964178" cy="3087441"/>
          </a:xfrm>
          <a:prstGeom prst="bracket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36305" y="3045706"/>
            <a:ext cx="1112711" cy="1033232"/>
            <a:chOff x="7205912" y="434687"/>
            <a:chExt cx="932002" cy="865431"/>
          </a:xfrm>
        </p:grpSpPr>
        <p:grpSp>
          <p:nvGrpSpPr>
            <p:cNvPr id="18" name="Group 17"/>
            <p:cNvGrpSpPr/>
            <p:nvPr/>
          </p:nvGrpSpPr>
          <p:grpSpPr>
            <a:xfrm>
              <a:off x="7205912" y="434687"/>
              <a:ext cx="932002" cy="865431"/>
              <a:chOff x="7159125" y="434687"/>
              <a:chExt cx="932002" cy="86543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7159125" y="434687"/>
                <a:ext cx="932002" cy="8654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4" descr="C:\Users\gdelatorre\Desktop\forms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2857" y="609600"/>
                <a:ext cx="561026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/>
          </p:nvSpPr>
          <p:spPr>
            <a:xfrm>
              <a:off x="7260812" y="491209"/>
              <a:ext cx="810531" cy="752385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59856" y="3302959"/>
            <a:ext cx="1033617" cy="981449"/>
            <a:chOff x="685800" y="5992569"/>
            <a:chExt cx="932002" cy="865431"/>
          </a:xfrm>
        </p:grpSpPr>
        <p:grpSp>
          <p:nvGrpSpPr>
            <p:cNvPr id="36" name="Group 35"/>
            <p:cNvGrpSpPr/>
            <p:nvPr/>
          </p:nvGrpSpPr>
          <p:grpSpPr>
            <a:xfrm>
              <a:off x="685800" y="5992569"/>
              <a:ext cx="932002" cy="865431"/>
              <a:chOff x="7205912" y="434687"/>
              <a:chExt cx="932002" cy="86543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7205912" y="434687"/>
                <a:ext cx="932002" cy="8654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260812" y="491209"/>
                <a:ext cx="810531" cy="75238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37" name="Picture 5" descr="C:\Users\gdelatorre\Desktop\Communicat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23" y="6160805"/>
              <a:ext cx="457200" cy="544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7597458" y="3692106"/>
            <a:ext cx="224622" cy="44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7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755" y="-142504"/>
            <a:ext cx="3170712" cy="71400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Why integrate? 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14131" y="4877260"/>
            <a:ext cx="932002" cy="865431"/>
            <a:chOff x="7205912" y="434687"/>
            <a:chExt cx="932002" cy="865431"/>
          </a:xfrm>
        </p:grpSpPr>
        <p:grpSp>
          <p:nvGrpSpPr>
            <p:cNvPr id="18" name="Group 17"/>
            <p:cNvGrpSpPr/>
            <p:nvPr/>
          </p:nvGrpSpPr>
          <p:grpSpPr>
            <a:xfrm>
              <a:off x="7205912" y="434687"/>
              <a:ext cx="932002" cy="865431"/>
              <a:chOff x="7159125" y="434687"/>
              <a:chExt cx="932002" cy="86543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7159125" y="434687"/>
                <a:ext cx="932002" cy="8654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4" descr="C:\Users\gdelatorre\Desktop\forms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2857" y="609600"/>
                <a:ext cx="561026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/>
          </p:nvSpPr>
          <p:spPr>
            <a:xfrm>
              <a:off x="7260812" y="491209"/>
              <a:ext cx="810531" cy="752385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114131" y="1146249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Integrated Behavioral Health</a:t>
            </a:r>
            <a:br>
              <a:rPr lang="en-US" dirty="0" smtClean="0"/>
            </a:br>
            <a:r>
              <a:rPr lang="en-US" sz="2200" i="1" dirty="0" smtClean="0"/>
              <a:t>Merges  silos of Primary Care and Behavioral Health</a:t>
            </a:r>
            <a:endParaRPr lang="en-US" sz="2200" i="1" dirty="0"/>
          </a:p>
        </p:txBody>
      </p:sp>
      <p:sp>
        <p:nvSpPr>
          <p:cNvPr id="23" name="Action Button: Home 22">
            <a:hlinkClick r:id="" action="ppaction://hlinkshowjump?jump=firstslide" highlightClick="1"/>
          </p:cNvPr>
          <p:cNvSpPr/>
          <p:nvPr/>
        </p:nvSpPr>
        <p:spPr>
          <a:xfrm>
            <a:off x="1625781" y="3127154"/>
            <a:ext cx="1515454" cy="1438615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Home 23">
            <a:hlinkClick r:id="" action="ppaction://hlinkshowjump?jump=firstslide" highlightClick="1"/>
          </p:cNvPr>
          <p:cNvSpPr/>
          <p:nvPr/>
        </p:nvSpPr>
        <p:spPr>
          <a:xfrm>
            <a:off x="7096459" y="3310294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5"/>
          <p:cNvSpPr txBox="1">
            <a:spLocks noGrp="1"/>
          </p:cNvSpPr>
          <p:nvPr>
            <p:ph idx="1"/>
          </p:nvPr>
        </p:nvSpPr>
        <p:spPr>
          <a:xfrm>
            <a:off x="1413094" y="2672104"/>
            <a:ext cx="309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en-US" dirty="0" smtClean="0"/>
              <a:t>Primary care</a:t>
            </a:r>
            <a:endParaRPr lang="en-US" dirty="0"/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6350727" y="4529344"/>
            <a:ext cx="2356544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1800" dirty="0" smtClean="0"/>
              <a:t>Specialty Mental health</a:t>
            </a:r>
            <a:endParaRPr lang="en-US" sz="18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011725" y="3965439"/>
            <a:ext cx="2825803" cy="1179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898344" y="4828148"/>
            <a:ext cx="1033617" cy="981449"/>
            <a:chOff x="685800" y="5992569"/>
            <a:chExt cx="932002" cy="865431"/>
          </a:xfrm>
        </p:grpSpPr>
        <p:grpSp>
          <p:nvGrpSpPr>
            <p:cNvPr id="39" name="Group 38"/>
            <p:cNvGrpSpPr/>
            <p:nvPr/>
          </p:nvGrpSpPr>
          <p:grpSpPr>
            <a:xfrm>
              <a:off x="685800" y="5992569"/>
              <a:ext cx="932002" cy="865431"/>
              <a:chOff x="7205912" y="434687"/>
              <a:chExt cx="932002" cy="8654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7205912" y="434687"/>
                <a:ext cx="932002" cy="8654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260812" y="491209"/>
                <a:ext cx="810531" cy="75238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40" name="Picture 5" descr="C:\Users\gdelatorre\Desktop\Communicat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23" y="6160805"/>
              <a:ext cx="457200" cy="544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439436" y="5742691"/>
            <a:ext cx="214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Primary</a:t>
            </a:r>
            <a:r>
              <a:rPr lang="en-US" sz="1400" dirty="0" smtClean="0"/>
              <a:t> </a:t>
            </a:r>
            <a:r>
              <a:rPr lang="en-US" dirty="0" smtClean="0"/>
              <a:t>Care referral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82174" y="5809597"/>
            <a:ext cx="214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house </a:t>
            </a:r>
            <a:r>
              <a:rPr lang="en-US" dirty="0" err="1" smtClean="0"/>
              <a:t>IBH</a:t>
            </a:r>
            <a:r>
              <a:rPr lang="en-US" dirty="0" smtClean="0"/>
              <a:t> services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4101152" y="4189863"/>
            <a:ext cx="2811440" cy="1137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 rot="18738926">
            <a:off x="1069237" y="4620003"/>
            <a:ext cx="2534398" cy="2484133"/>
          </a:xfrm>
          <a:prstGeom prst="arc">
            <a:avLst>
              <a:gd name="adj1" fmla="val 16779165"/>
              <a:gd name="adj2" fmla="val 214272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1191764" y="4626542"/>
            <a:ext cx="235654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0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0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ccess </a:t>
            </a:r>
            <a:endParaRPr lang="en-US" sz="2000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47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amaquina/photos/clinics_2012_SanAntonio/images/_MG_3544%20-%20Version%2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 b="88538"/>
          <a:stretch/>
        </p:blipFill>
        <p:spPr bwMode="auto">
          <a:xfrm>
            <a:off x="525225" y="5878283"/>
            <a:ext cx="8143766" cy="64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lamaquina/photos/clinics_2012_SanAntonio/images/_MG_3544%20-%20Version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5" y="640274"/>
            <a:ext cx="8143766" cy="54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27726" y="-62146"/>
            <a:ext cx="3703755" cy="612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Integrated Models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28082" y="4328414"/>
            <a:ext cx="8140909" cy="219113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850" y="4560124"/>
            <a:ext cx="8131890" cy="1959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Consultation model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Treatment </a:t>
            </a:r>
            <a:r>
              <a:rPr lang="en-US" dirty="0"/>
              <a:t>based </a:t>
            </a:r>
            <a:r>
              <a:rPr lang="en-US" dirty="0" smtClean="0"/>
              <a:t>model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Hybrid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Co-location </a:t>
            </a:r>
            <a:r>
              <a:rPr lang="en-US" dirty="0"/>
              <a:t>model (not communicating too much)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amaquina/photos/clinics_2012_SanAntonio/images/_MG_3544%20-%20Version%2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 b="88538"/>
          <a:stretch/>
        </p:blipFill>
        <p:spPr bwMode="auto">
          <a:xfrm>
            <a:off x="525225" y="5878283"/>
            <a:ext cx="8143766" cy="64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lamaquina/photos/clinics_2012_SanAntonio/images/_MG_3544%20-%20Version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5" y="640274"/>
            <a:ext cx="8143766" cy="54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27726" y="-62146"/>
            <a:ext cx="3703755" cy="612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Integrated Models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28082" y="4328414"/>
            <a:ext cx="8140909" cy="219113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850" y="4560124"/>
            <a:ext cx="8131890" cy="1959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Consultation model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Treatment </a:t>
            </a:r>
            <a:r>
              <a:rPr lang="en-US" dirty="0"/>
              <a:t>based </a:t>
            </a:r>
            <a:r>
              <a:rPr lang="en-US" dirty="0" smtClean="0"/>
              <a:t>model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Hybrid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Co-location </a:t>
            </a:r>
            <a:r>
              <a:rPr lang="en-US" dirty="0"/>
              <a:t>model (not communicating too much)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5850" y="5441122"/>
            <a:ext cx="1959428" cy="53439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107" y="1210845"/>
            <a:ext cx="6777317" cy="3508977"/>
          </a:xfrm>
        </p:spPr>
        <p:txBody>
          <a:bodyPr>
            <a:normAutofit lnSpcReduction="10000"/>
          </a:bodyPr>
          <a:lstStyle/>
          <a:p>
            <a:pPr indent="-342900">
              <a:buFont typeface="Wingdings" panose="05000000000000000000" pitchFamily="2" charset="2"/>
              <a:buChar char="v"/>
            </a:pPr>
            <a:r>
              <a:rPr lang="en-US" dirty="0"/>
              <a:t>Goal: make BH services accessible to </a:t>
            </a:r>
            <a:r>
              <a:rPr lang="en-US" dirty="0" smtClean="0"/>
              <a:t>all</a:t>
            </a:r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Consultation</a:t>
            </a:r>
            <a:r>
              <a:rPr lang="en-US" dirty="0"/>
              <a:t>, brief assessment and treatment, monitoring and </a:t>
            </a:r>
            <a:r>
              <a:rPr lang="en-US" dirty="0" smtClean="0"/>
              <a:t>triage</a:t>
            </a:r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Course </a:t>
            </a:r>
            <a:r>
              <a:rPr lang="en-US" dirty="0"/>
              <a:t>of treatment = 1-10 visits and triage to higher level as </a:t>
            </a:r>
            <a:r>
              <a:rPr lang="en-US" dirty="0" smtClean="0"/>
              <a:t>needed</a:t>
            </a:r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‘warm </a:t>
            </a:r>
            <a:r>
              <a:rPr lang="en-US" dirty="0"/>
              <a:t>hand-off</a:t>
            </a:r>
            <a:r>
              <a:rPr lang="en-US" dirty="0" smtClean="0"/>
              <a:t>’ WHO </a:t>
            </a:r>
            <a:r>
              <a:rPr lang="en-US" dirty="0"/>
              <a:t>concept utilized for same-day urgent </a:t>
            </a:r>
            <a:r>
              <a:rPr lang="en-US" dirty="0" smtClean="0"/>
              <a:t>visits  Evidenced-based treatments</a:t>
            </a:r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Group </a:t>
            </a:r>
            <a:r>
              <a:rPr lang="en-US" dirty="0"/>
              <a:t>psychoeducation and treatment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27726" y="-62146"/>
            <a:ext cx="3703755" cy="612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O</a:t>
            </a:r>
            <a:r>
              <a:rPr lang="en-US" sz="2800" dirty="0" smtClean="0"/>
              <a:t>ur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52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62726090"/>
              </p:ext>
            </p:extLst>
          </p:nvPr>
        </p:nvGraphicFramePr>
        <p:xfrm>
          <a:off x="1583764" y="9398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81086" y="811742"/>
            <a:ext cx="1757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Specialty Behavioral Health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7132" y="2710070"/>
            <a:ext cx="19841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2400" dirty="0" err="1" smtClean="0"/>
              <a:t>IBH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962400" y="1620929"/>
            <a:ext cx="1504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</a:rPr>
              <a:t>Severe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0755" y="-142504"/>
            <a:ext cx="3170712" cy="71400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Our Model</a:t>
            </a:r>
            <a:endParaRPr lang="en-US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346770" y="1411906"/>
            <a:ext cx="1234316" cy="23578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303361" y="3002530"/>
            <a:ext cx="1644555" cy="12965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303361" y="3132183"/>
            <a:ext cx="678976" cy="124194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54809" y="5061183"/>
            <a:ext cx="7731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55600">
              <a:buSzPts val="2000"/>
              <a:buChar char="★"/>
            </a:pPr>
            <a:r>
              <a:rPr lang="en-US" dirty="0"/>
              <a:t>Target population: mild-moderate</a:t>
            </a:r>
          </a:p>
          <a:p>
            <a:pPr marL="457200" lvl="0" indent="-355600">
              <a:buSzPts val="2000"/>
              <a:buChar char="★"/>
            </a:pPr>
            <a:r>
              <a:rPr lang="en-US" dirty="0"/>
              <a:t>Higher severity: support to link to specialty </a:t>
            </a:r>
            <a:r>
              <a:rPr lang="en-US" dirty="0" err="1"/>
              <a:t>BH</a:t>
            </a:r>
            <a:r>
              <a:rPr lang="en-US" dirty="0"/>
              <a:t> programs/services</a:t>
            </a:r>
          </a:p>
          <a:p>
            <a:pPr marL="457200" lvl="0" indent="-355600">
              <a:buSzPts val="2000"/>
              <a:buChar char="★"/>
            </a:pPr>
            <a:r>
              <a:rPr lang="en-US" dirty="0"/>
              <a:t>Episodic care</a:t>
            </a:r>
          </a:p>
          <a:p>
            <a:pPr marL="457200" lvl="0" indent="-355600">
              <a:buSzPts val="2000"/>
              <a:buChar char="★"/>
            </a:pPr>
            <a:r>
              <a:rPr lang="en-US" dirty="0"/>
              <a:t>Crisis support</a:t>
            </a:r>
          </a:p>
          <a:p>
            <a:pPr marL="457200" lvl="0" indent="-355600">
              <a:buSzPts val="2000"/>
              <a:buChar char="★"/>
            </a:pPr>
            <a:r>
              <a:rPr lang="en-US" dirty="0"/>
              <a:t>Intergenerational and lifetime course/medical home concept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Warm hand-off’s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Referrals from primary care providers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Team-based 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Shared medical records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Shared treatment plans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Population-focused 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Cross-pollination of knowledge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38890" y="35508"/>
            <a:ext cx="3564021" cy="6125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Our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12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219" y="-853374"/>
            <a:ext cx="3300984" cy="146304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34630" y="832513"/>
            <a:ext cx="3300573" cy="48201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Background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Integrated </a:t>
            </a:r>
            <a:r>
              <a:rPr lang="en-US" sz="2000" dirty="0" err="1" smtClean="0"/>
              <a:t>BH</a:t>
            </a:r>
            <a:r>
              <a:rPr lang="en-US" sz="2000" dirty="0" smtClean="0"/>
              <a:t> Health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Cultural concepts and values when working with Latino </a:t>
            </a:r>
            <a:r>
              <a:rPr lang="en-US" sz="2000" dirty="0" smtClean="0"/>
              <a:t>populations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Our Model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Our Services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Adaptations of the model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Screening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err="1" smtClean="0"/>
              <a:t>SUD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lamaquina/photos/clinics_2017_FruitvaleWIC/images/Fruitvale2017-PlazaWo-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6"/>
          <a:stretch/>
        </p:blipFill>
        <p:spPr bwMode="auto">
          <a:xfrm flipH="1">
            <a:off x="922502" y="611907"/>
            <a:ext cx="3496921" cy="282354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lamaquina/photos/clinics_2012_SanAntonio/images/_MG_3324%20-%20Version%2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r="4720" b="3770"/>
          <a:stretch/>
        </p:blipFill>
        <p:spPr bwMode="auto">
          <a:xfrm>
            <a:off x="926278" y="3482952"/>
            <a:ext cx="3499446" cy="272784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364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Bracket 28"/>
          <p:cNvSpPr/>
          <p:nvPr/>
        </p:nvSpPr>
        <p:spPr>
          <a:xfrm rot="5400000">
            <a:off x="4412579" y="2358230"/>
            <a:ext cx="311248" cy="7888822"/>
          </a:xfrm>
          <a:prstGeom prst="rightBracket">
            <a:avLst/>
          </a:prstGeom>
          <a:ln w="152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ket 23"/>
          <p:cNvSpPr/>
          <p:nvPr/>
        </p:nvSpPr>
        <p:spPr>
          <a:xfrm rot="5400000" flipH="1">
            <a:off x="4274254" y="-2802933"/>
            <a:ext cx="523395" cy="7846789"/>
          </a:xfrm>
          <a:prstGeom prst="rightBracket">
            <a:avLst/>
          </a:prstGeom>
          <a:ln w="152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285" y="3220397"/>
            <a:ext cx="2599149" cy="2667217"/>
          </a:xfrm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Brief Treatment </a:t>
            </a:r>
            <a:r>
              <a:rPr lang="en-US" sz="1800" dirty="0"/>
              <a:t>Differential </a:t>
            </a:r>
            <a:r>
              <a:rPr lang="en-US" sz="1800" dirty="0" smtClean="0"/>
              <a:t>Diagnosis </a:t>
            </a:r>
            <a:r>
              <a:rPr lang="en-US" sz="1800" dirty="0"/>
              <a:t>Brief Evaluations 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/>
              <a:t>Chronic </a:t>
            </a:r>
            <a:r>
              <a:rPr lang="en-US" sz="1800" dirty="0" smtClean="0"/>
              <a:t>Pain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Cognitive Impairment ADHD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/>
              <a:t>Medical </a:t>
            </a:r>
            <a:r>
              <a:rPr lang="en-US" sz="1800" dirty="0"/>
              <a:t>Co-morbidity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rot="5400000">
            <a:off x="3388817" y="509019"/>
            <a:ext cx="1772332" cy="3436422"/>
          </a:xfrm>
          <a:custGeom>
            <a:avLst/>
            <a:gdLst>
              <a:gd name="connsiteX0" fmla="*/ 0 w 1772332"/>
              <a:gd name="connsiteY0" fmla="*/ 0 h 1202448"/>
              <a:gd name="connsiteX1" fmla="*/ 1772332 w 1772332"/>
              <a:gd name="connsiteY1" fmla="*/ 0 h 1202448"/>
              <a:gd name="connsiteX2" fmla="*/ 1772332 w 1772332"/>
              <a:gd name="connsiteY2" fmla="*/ 1202448 h 1202448"/>
              <a:gd name="connsiteX3" fmla="*/ 0 w 1772332"/>
              <a:gd name="connsiteY3" fmla="*/ 1202448 h 1202448"/>
              <a:gd name="connsiteX4" fmla="*/ 0 w 1772332"/>
              <a:gd name="connsiteY4" fmla="*/ 0 h 120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332" h="1202448">
                <a:moveTo>
                  <a:pt x="0" y="0"/>
                </a:moveTo>
                <a:lnTo>
                  <a:pt x="1772332" y="0"/>
                </a:lnTo>
                <a:lnTo>
                  <a:pt x="1772332" y="1202448"/>
                </a:lnTo>
                <a:lnTo>
                  <a:pt x="0" y="12024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l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300" kern="1200" dirty="0"/>
          </a:p>
        </p:txBody>
      </p:sp>
      <p:sp>
        <p:nvSpPr>
          <p:cNvPr id="8" name="Freeform 7"/>
          <p:cNvSpPr/>
          <p:nvPr/>
        </p:nvSpPr>
        <p:spPr>
          <a:xfrm rot="5400000">
            <a:off x="608856" y="1263135"/>
            <a:ext cx="1751872" cy="1948649"/>
          </a:xfrm>
          <a:custGeom>
            <a:avLst/>
            <a:gdLst>
              <a:gd name="connsiteX0" fmla="*/ 0 w 1772332"/>
              <a:gd name="connsiteY0" fmla="*/ 0 h 1202448"/>
              <a:gd name="connsiteX1" fmla="*/ 1772332 w 1772332"/>
              <a:gd name="connsiteY1" fmla="*/ 0 h 1202448"/>
              <a:gd name="connsiteX2" fmla="*/ 1772332 w 1772332"/>
              <a:gd name="connsiteY2" fmla="*/ 1202448 h 1202448"/>
              <a:gd name="connsiteX3" fmla="*/ 0 w 1772332"/>
              <a:gd name="connsiteY3" fmla="*/ 1202448 h 1202448"/>
              <a:gd name="connsiteX4" fmla="*/ 0 w 1772332"/>
              <a:gd name="connsiteY4" fmla="*/ 0 h 120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332" h="1202448">
                <a:moveTo>
                  <a:pt x="0" y="0"/>
                </a:moveTo>
                <a:lnTo>
                  <a:pt x="1772332" y="0"/>
                </a:lnTo>
                <a:lnTo>
                  <a:pt x="1772332" y="1202448"/>
                </a:lnTo>
                <a:lnTo>
                  <a:pt x="0" y="1202448"/>
                </a:lnTo>
                <a:lnTo>
                  <a:pt x="0" y="0"/>
                </a:lnTo>
                <a:close/>
              </a:path>
            </a:pathLst>
          </a:custGeom>
          <a:solidFill>
            <a:srgbClr val="0BA19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l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300" kern="1200" dirty="0"/>
          </a:p>
        </p:txBody>
      </p:sp>
      <p:sp>
        <p:nvSpPr>
          <p:cNvPr id="9" name="Freeform 8"/>
          <p:cNvSpPr/>
          <p:nvPr/>
        </p:nvSpPr>
        <p:spPr>
          <a:xfrm rot="5400000">
            <a:off x="6461313" y="980072"/>
            <a:ext cx="1772332" cy="2494316"/>
          </a:xfrm>
          <a:custGeom>
            <a:avLst/>
            <a:gdLst>
              <a:gd name="connsiteX0" fmla="*/ 0 w 1772332"/>
              <a:gd name="connsiteY0" fmla="*/ 0 h 1202448"/>
              <a:gd name="connsiteX1" fmla="*/ 1772332 w 1772332"/>
              <a:gd name="connsiteY1" fmla="*/ 0 h 1202448"/>
              <a:gd name="connsiteX2" fmla="*/ 1772332 w 1772332"/>
              <a:gd name="connsiteY2" fmla="*/ 1202448 h 1202448"/>
              <a:gd name="connsiteX3" fmla="*/ 0 w 1772332"/>
              <a:gd name="connsiteY3" fmla="*/ 1202448 h 1202448"/>
              <a:gd name="connsiteX4" fmla="*/ 0 w 1772332"/>
              <a:gd name="connsiteY4" fmla="*/ 0 h 120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332" h="1202448">
                <a:moveTo>
                  <a:pt x="0" y="0"/>
                </a:moveTo>
                <a:lnTo>
                  <a:pt x="1772332" y="0"/>
                </a:lnTo>
                <a:lnTo>
                  <a:pt x="1772332" y="1202448"/>
                </a:lnTo>
                <a:lnTo>
                  <a:pt x="0" y="1202448"/>
                </a:lnTo>
                <a:lnTo>
                  <a:pt x="0" y="0"/>
                </a:lnTo>
                <a:close/>
              </a:path>
            </a:pathLst>
          </a:custGeom>
          <a:solidFill>
            <a:srgbClr val="97156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l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300" kern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5536" y="1361524"/>
            <a:ext cx="3507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Integrated Behavioral Health Clinician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Associate Clinical Social Worker (ASW) </a:t>
            </a:r>
            <a:r>
              <a:rPr lang="en-US" dirty="0">
                <a:solidFill>
                  <a:schemeClr val="bg1"/>
                </a:solidFill>
              </a:rPr>
              <a:t>&amp; </a:t>
            </a:r>
            <a:r>
              <a:rPr lang="en-US" dirty="0" smtClean="0">
                <a:solidFill>
                  <a:schemeClr val="bg1"/>
                </a:solidFill>
              </a:rPr>
              <a:t>Licensed Clinical Social Worker (LCSW)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ASW/LCSWS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223" y="1364406"/>
            <a:ext cx="17452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Case Manager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Bachelor’s Level, not therapists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0323" y="1347024"/>
            <a:ext cx="2494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Behavioral Medicine Specialist </a:t>
            </a:r>
            <a:r>
              <a:rPr lang="en-US" b="1" dirty="0" smtClean="0">
                <a:solidFill>
                  <a:schemeClr val="bg1"/>
                </a:solidFill>
              </a:rPr>
              <a:t> (BMS)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Licensed </a:t>
            </a:r>
            <a:r>
              <a:rPr lang="en-US" dirty="0">
                <a:solidFill>
                  <a:schemeClr val="bg1"/>
                </a:solidFill>
              </a:rPr>
              <a:t>psychologist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68534" y="2145437"/>
            <a:ext cx="1046849" cy="0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94391" y="2127005"/>
            <a:ext cx="1046849" cy="0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9293" y="2133600"/>
            <a:ext cx="1046849" cy="0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5400000">
            <a:off x="50470" y="3689272"/>
            <a:ext cx="2913029" cy="1939771"/>
          </a:xfrm>
          <a:custGeom>
            <a:avLst/>
            <a:gdLst>
              <a:gd name="connsiteX0" fmla="*/ 0 w 1772332"/>
              <a:gd name="connsiteY0" fmla="*/ 0 h 1202448"/>
              <a:gd name="connsiteX1" fmla="*/ 1772332 w 1772332"/>
              <a:gd name="connsiteY1" fmla="*/ 0 h 1202448"/>
              <a:gd name="connsiteX2" fmla="*/ 1772332 w 1772332"/>
              <a:gd name="connsiteY2" fmla="*/ 1202448 h 1202448"/>
              <a:gd name="connsiteX3" fmla="*/ 0 w 1772332"/>
              <a:gd name="connsiteY3" fmla="*/ 1202448 h 1202448"/>
              <a:gd name="connsiteX4" fmla="*/ 0 w 1772332"/>
              <a:gd name="connsiteY4" fmla="*/ 0 h 120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332" h="1202448">
                <a:moveTo>
                  <a:pt x="0" y="0"/>
                </a:moveTo>
                <a:lnTo>
                  <a:pt x="1772332" y="0"/>
                </a:lnTo>
                <a:lnTo>
                  <a:pt x="1772332" y="1202448"/>
                </a:lnTo>
                <a:lnTo>
                  <a:pt x="0" y="1202448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BA19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l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300" kern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37101" y="3274142"/>
            <a:ext cx="193977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1600" dirty="0" smtClean="0"/>
              <a:t>Psychoeducation</a:t>
            </a:r>
            <a:endParaRPr lang="en-US" sz="1000" dirty="0" smtClean="0"/>
          </a:p>
          <a:p>
            <a:pPr marL="0" lvl="1" algn="ctr">
              <a:lnSpc>
                <a:spcPct val="150000"/>
              </a:lnSpc>
            </a:pPr>
            <a:r>
              <a:rPr lang="en-US" sz="1600" dirty="0" smtClean="0"/>
              <a:t>Information </a:t>
            </a:r>
            <a:endParaRPr lang="en-US" sz="1600" dirty="0"/>
          </a:p>
          <a:p>
            <a:pPr marL="0" lvl="1" algn="ctr">
              <a:lnSpc>
                <a:spcPct val="150000"/>
              </a:lnSpc>
            </a:pPr>
            <a:r>
              <a:rPr lang="en-US" sz="1600" dirty="0" smtClean="0"/>
              <a:t>Referral</a:t>
            </a:r>
            <a:endParaRPr lang="en-US" sz="1600" dirty="0"/>
          </a:p>
          <a:p>
            <a:pPr marL="0" lvl="1" algn="ctr">
              <a:lnSpc>
                <a:spcPct val="150000"/>
              </a:lnSpc>
            </a:pPr>
            <a:r>
              <a:rPr lang="en-US" sz="1600" dirty="0"/>
              <a:t>Screening </a:t>
            </a:r>
          </a:p>
          <a:p>
            <a:pPr marL="0" lvl="1" algn="ctr">
              <a:lnSpc>
                <a:spcPct val="150000"/>
              </a:lnSpc>
            </a:pPr>
            <a:r>
              <a:rPr lang="en-US" sz="1600" dirty="0"/>
              <a:t>F/U </a:t>
            </a:r>
            <a:r>
              <a:rPr lang="en-US" sz="1600" dirty="0" smtClean="0"/>
              <a:t>calls</a:t>
            </a:r>
          </a:p>
          <a:p>
            <a:pPr marL="0" lvl="1" algn="ctr">
              <a:lnSpc>
                <a:spcPct val="150000"/>
              </a:lnSpc>
            </a:pPr>
            <a:endParaRPr lang="en-US" sz="400" dirty="0"/>
          </a:p>
          <a:p>
            <a:pPr marL="0" lvl="1" algn="ctr"/>
            <a:r>
              <a:rPr lang="en-US" sz="1600" dirty="0"/>
              <a:t>Resource </a:t>
            </a:r>
            <a:r>
              <a:rPr lang="en-US" sz="1600" dirty="0" smtClean="0"/>
              <a:t>needs</a:t>
            </a:r>
            <a:endParaRPr lang="en-US" sz="1600" dirty="0"/>
          </a:p>
        </p:txBody>
      </p:sp>
      <p:sp>
        <p:nvSpPr>
          <p:cNvPr id="21" name="Freeform 20"/>
          <p:cNvSpPr/>
          <p:nvPr/>
        </p:nvSpPr>
        <p:spPr>
          <a:xfrm rot="5400000">
            <a:off x="2819818" y="2980394"/>
            <a:ext cx="2889986" cy="3380564"/>
          </a:xfrm>
          <a:custGeom>
            <a:avLst/>
            <a:gdLst>
              <a:gd name="connsiteX0" fmla="*/ 0 w 1772332"/>
              <a:gd name="connsiteY0" fmla="*/ 0 h 1202448"/>
              <a:gd name="connsiteX1" fmla="*/ 1772332 w 1772332"/>
              <a:gd name="connsiteY1" fmla="*/ 0 h 1202448"/>
              <a:gd name="connsiteX2" fmla="*/ 1772332 w 1772332"/>
              <a:gd name="connsiteY2" fmla="*/ 1202448 h 1202448"/>
              <a:gd name="connsiteX3" fmla="*/ 0 w 1772332"/>
              <a:gd name="connsiteY3" fmla="*/ 1202448 h 1202448"/>
              <a:gd name="connsiteX4" fmla="*/ 0 w 1772332"/>
              <a:gd name="connsiteY4" fmla="*/ 0 h 120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332" h="1202448">
                <a:moveTo>
                  <a:pt x="0" y="0"/>
                </a:moveTo>
                <a:lnTo>
                  <a:pt x="1772332" y="0"/>
                </a:lnTo>
                <a:lnTo>
                  <a:pt x="1772332" y="1202448"/>
                </a:lnTo>
                <a:lnTo>
                  <a:pt x="0" y="1202448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l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300" kern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574529" y="3198434"/>
            <a:ext cx="33805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dirty="0" smtClean="0"/>
              <a:t>Assessment</a:t>
            </a:r>
            <a:endParaRPr lang="en-US" dirty="0"/>
          </a:p>
          <a:p>
            <a:pPr marL="0" lvl="1" algn="ctr">
              <a:lnSpc>
                <a:spcPct val="150000"/>
              </a:lnSpc>
            </a:pPr>
            <a:r>
              <a:rPr lang="en-US" dirty="0" smtClean="0"/>
              <a:t>Brief counseling </a:t>
            </a:r>
          </a:p>
          <a:p>
            <a:pPr marL="0" lvl="1" algn="ctr">
              <a:lnSpc>
                <a:spcPct val="150000"/>
              </a:lnSpc>
            </a:pPr>
            <a:r>
              <a:rPr lang="en-US" dirty="0" smtClean="0"/>
              <a:t>Diagnosis</a:t>
            </a:r>
          </a:p>
          <a:p>
            <a:pPr marL="0" lvl="1" algn="ctr">
              <a:lnSpc>
                <a:spcPct val="150000"/>
              </a:lnSpc>
            </a:pPr>
            <a:r>
              <a:rPr lang="en-US" dirty="0" smtClean="0"/>
              <a:t>Brief Psychotherapy </a:t>
            </a:r>
          </a:p>
          <a:p>
            <a:pPr marL="0" lvl="1" algn="ctr">
              <a:lnSpc>
                <a:spcPct val="150000"/>
              </a:lnSpc>
            </a:pPr>
            <a:r>
              <a:rPr lang="en-US" dirty="0" smtClean="0"/>
              <a:t>Crisis Intervention</a:t>
            </a:r>
          </a:p>
          <a:p>
            <a:pPr marL="0" lvl="1" algn="ctr">
              <a:lnSpc>
                <a:spcPct val="150000"/>
              </a:lnSpc>
            </a:pPr>
            <a:r>
              <a:rPr lang="en-US" dirty="0" smtClean="0"/>
              <a:t>Linkage &amp; </a:t>
            </a:r>
            <a:r>
              <a:rPr lang="en-US" dirty="0" err="1" smtClean="0"/>
              <a:t>Rererral</a:t>
            </a:r>
            <a:r>
              <a:rPr lang="en-US" dirty="0" smtClean="0"/>
              <a:t> </a:t>
            </a:r>
            <a:endParaRPr lang="en-US" dirty="0"/>
          </a:p>
          <a:p>
            <a:pPr marL="0" lvl="1" algn="ctr">
              <a:lnSpc>
                <a:spcPct val="150000"/>
              </a:lnSpc>
            </a:pPr>
            <a:r>
              <a:rPr lang="en-US" dirty="0" smtClean="0"/>
              <a:t>Consultation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 rot="5400000">
            <a:off x="5886812" y="3439193"/>
            <a:ext cx="2921333" cy="2494314"/>
          </a:xfrm>
          <a:custGeom>
            <a:avLst/>
            <a:gdLst>
              <a:gd name="connsiteX0" fmla="*/ 0 w 1772332"/>
              <a:gd name="connsiteY0" fmla="*/ 0 h 1202448"/>
              <a:gd name="connsiteX1" fmla="*/ 1772332 w 1772332"/>
              <a:gd name="connsiteY1" fmla="*/ 0 h 1202448"/>
              <a:gd name="connsiteX2" fmla="*/ 1772332 w 1772332"/>
              <a:gd name="connsiteY2" fmla="*/ 1202448 h 1202448"/>
              <a:gd name="connsiteX3" fmla="*/ 0 w 1772332"/>
              <a:gd name="connsiteY3" fmla="*/ 1202448 h 1202448"/>
              <a:gd name="connsiteX4" fmla="*/ 0 w 1772332"/>
              <a:gd name="connsiteY4" fmla="*/ 0 h 120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332" h="1202448">
                <a:moveTo>
                  <a:pt x="0" y="0"/>
                </a:moveTo>
                <a:lnTo>
                  <a:pt x="1772332" y="0"/>
                </a:lnTo>
                <a:lnTo>
                  <a:pt x="1772332" y="1202448"/>
                </a:lnTo>
                <a:lnTo>
                  <a:pt x="0" y="1202448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97156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l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300" kern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1084" y="6256676"/>
            <a:ext cx="430652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IBH MA supports all three roles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652973" y="0"/>
            <a:ext cx="3372442" cy="5504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800" dirty="0" err="1" smtClean="0"/>
              <a:t>IBH</a:t>
            </a:r>
            <a:r>
              <a:rPr lang="en-US" sz="2800" dirty="0" smtClean="0"/>
              <a:t> Team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418589" y="674100"/>
            <a:ext cx="6100797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Clinical Supervisors and Ops. Manager Leadership  Team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72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883" y="-25879"/>
            <a:ext cx="4347712" cy="61109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Treatment Modalities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776377"/>
            <a:ext cx="3298784" cy="523088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/>
              <a:t>Cognitive Behavioral Therapy (</a:t>
            </a:r>
            <a:r>
              <a:rPr lang="en-US" sz="1800" dirty="0" smtClean="0"/>
              <a:t>CBT)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smtClean="0"/>
              <a:t>Motivational </a:t>
            </a:r>
            <a:r>
              <a:rPr lang="en-US" sz="1800" dirty="0"/>
              <a:t>Interviewing (</a:t>
            </a:r>
            <a:r>
              <a:rPr lang="en-US" sz="1800" dirty="0" smtClean="0"/>
              <a:t>MI)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smtClean="0"/>
              <a:t>Problem-Solving </a:t>
            </a:r>
            <a:r>
              <a:rPr lang="en-US" sz="1800" dirty="0"/>
              <a:t>Therapy (</a:t>
            </a:r>
            <a:r>
              <a:rPr lang="en-US" sz="1800" dirty="0" smtClean="0"/>
              <a:t>PST)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smtClean="0"/>
              <a:t>Solution-Focused </a:t>
            </a:r>
            <a:r>
              <a:rPr lang="en-US" sz="1800" dirty="0"/>
              <a:t>Brief Therapy (</a:t>
            </a:r>
            <a:r>
              <a:rPr lang="en-US" sz="1800" dirty="0" err="1" smtClean="0"/>
              <a:t>SFBT</a:t>
            </a:r>
            <a:r>
              <a:rPr lang="en-US" sz="18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smtClean="0"/>
              <a:t>Mindfulness </a:t>
            </a:r>
            <a:r>
              <a:rPr lang="en-US" sz="1800" dirty="0"/>
              <a:t>Based Stress Reduction (</a:t>
            </a:r>
            <a:r>
              <a:rPr lang="en-US" sz="1800" dirty="0" err="1" smtClean="0"/>
              <a:t>MBSR</a:t>
            </a:r>
            <a:r>
              <a:rPr lang="en-US" sz="18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smtClean="0"/>
              <a:t>Dialectical </a:t>
            </a:r>
            <a:r>
              <a:rPr lang="en-US" sz="1800" dirty="0"/>
              <a:t>Behavioral Therapy (</a:t>
            </a:r>
            <a:r>
              <a:rPr lang="en-US" sz="1800" dirty="0" err="1" smtClean="0"/>
              <a:t>DBT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5" name="Picture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r="2982" b="176"/>
          <a:stretch/>
        </p:blipFill>
        <p:spPr>
          <a:xfrm flipH="1">
            <a:off x="905771" y="585211"/>
            <a:ext cx="3554081" cy="56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19246" y="355108"/>
            <a:ext cx="2601188" cy="2595782"/>
            <a:chOff x="4356070" y="1320800"/>
            <a:chExt cx="2667030" cy="2595782"/>
          </a:xfrm>
        </p:grpSpPr>
        <p:sp>
          <p:nvSpPr>
            <p:cNvPr id="7" name="Oval 6"/>
            <p:cNvSpPr/>
            <p:nvPr/>
          </p:nvSpPr>
          <p:spPr>
            <a:xfrm>
              <a:off x="4356070" y="1320800"/>
              <a:ext cx="2667030" cy="259578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3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514754" y="1498600"/>
              <a:ext cx="2355945" cy="223344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6600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13255" y="1765299"/>
              <a:ext cx="1708245" cy="170824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6281377" y="4394449"/>
            <a:ext cx="2205676" cy="2127705"/>
          </a:xfrm>
          <a:prstGeom prst="ellipse">
            <a:avLst/>
          </a:prstGeom>
          <a:solidFill>
            <a:srgbClr val="0BA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85165" y="4580878"/>
            <a:ext cx="1771068" cy="176530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6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67715" y="4775433"/>
            <a:ext cx="1446475" cy="1390002"/>
          </a:xfrm>
          <a:prstGeom prst="ellipse">
            <a:avLst/>
          </a:prstGeom>
          <a:solidFill>
            <a:srgbClr val="0BA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BA19A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 rot="10583318" flipH="1">
            <a:off x="1238565" y="1216303"/>
            <a:ext cx="2379833" cy="1790161"/>
          </a:xfrm>
          <a:prstGeom prst="arc">
            <a:avLst>
              <a:gd name="adj1" fmla="val 16519615"/>
              <a:gd name="adj2" fmla="val 0"/>
            </a:avLst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584963" y="2072065"/>
            <a:ext cx="1980110" cy="0"/>
          </a:xfrm>
          <a:prstGeom prst="line">
            <a:avLst/>
          </a:prstGeom>
          <a:ln w="53975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16200000" flipH="1">
            <a:off x="5975305" y="4693700"/>
            <a:ext cx="1995481" cy="1646160"/>
          </a:xfrm>
          <a:prstGeom prst="arc">
            <a:avLst>
              <a:gd name="adj1" fmla="val 16997313"/>
              <a:gd name="adj2" fmla="val 20866451"/>
            </a:avLst>
          </a:prstGeom>
          <a:noFill/>
          <a:ln w="57150">
            <a:solidFill>
              <a:srgbClr val="0BA19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275189" y="5693863"/>
            <a:ext cx="1901893" cy="9782"/>
          </a:xfrm>
          <a:prstGeom prst="line">
            <a:avLst/>
          </a:prstGeom>
          <a:ln w="53975" cmpd="sng">
            <a:solidFill>
              <a:srgbClr val="0BA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 rot="16911223" flipH="1">
            <a:off x="3504201" y="2950950"/>
            <a:ext cx="2116818" cy="2037286"/>
          </a:xfrm>
          <a:prstGeom prst="arc">
            <a:avLst>
              <a:gd name="adj1" fmla="val 16519615"/>
              <a:gd name="adj2" fmla="val 267398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cxnSp>
        <p:nvCxnSpPr>
          <p:cNvPr id="29" name="Straight Connector 28"/>
          <p:cNvCxnSpPr>
            <a:endCxn id="44" idx="1"/>
          </p:cNvCxnSpPr>
          <p:nvPr/>
        </p:nvCxnSpPr>
        <p:spPr>
          <a:xfrm flipH="1">
            <a:off x="2282766" y="3891832"/>
            <a:ext cx="1237668" cy="0"/>
          </a:xfrm>
          <a:prstGeom prst="line">
            <a:avLst/>
          </a:prstGeom>
          <a:ln w="539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32203" y="1356229"/>
            <a:ext cx="122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Medical Visits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1799" y="5101281"/>
            <a:ext cx="168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School-Based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52973" y="0"/>
            <a:ext cx="3372442" cy="550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800" dirty="0" smtClean="0"/>
              <a:t>Model Adaptations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3654658" y="2516731"/>
            <a:ext cx="2564571" cy="24067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79545" y="2724510"/>
            <a:ext cx="2120490" cy="200653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6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18268" y="2955594"/>
            <a:ext cx="1662508" cy="15346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302495" y="986897"/>
            <a:ext cx="1774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Primary Care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Standard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2163" y="3323287"/>
            <a:ext cx="1767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50/50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42" name="Google Shape;173;p28"/>
          <p:cNvSpPr txBox="1">
            <a:spLocks noGrp="1"/>
          </p:cNvSpPr>
          <p:nvPr>
            <p:ph type="title"/>
          </p:nvPr>
        </p:nvSpPr>
        <p:spPr>
          <a:xfrm>
            <a:off x="3543552" y="1631721"/>
            <a:ext cx="268209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All ages served</a:t>
            </a:r>
            <a:endParaRPr sz="2000" dirty="0"/>
          </a:p>
        </p:txBody>
      </p:sp>
      <p:sp>
        <p:nvSpPr>
          <p:cNvPr id="43" name="Google Shape;173;p28"/>
          <p:cNvSpPr txBox="1">
            <a:spLocks/>
          </p:cNvSpPr>
          <p:nvPr/>
        </p:nvSpPr>
        <p:spPr>
          <a:xfrm>
            <a:off x="4115385" y="5259611"/>
            <a:ext cx="2682090" cy="83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/>
              <a:t>Youth all ages</a:t>
            </a:r>
            <a:endParaRPr lang="en-US" sz="2000" dirty="0"/>
          </a:p>
        </p:txBody>
      </p:sp>
      <p:sp>
        <p:nvSpPr>
          <p:cNvPr id="44" name="Google Shape;173;p28"/>
          <p:cNvSpPr txBox="1">
            <a:spLocks/>
          </p:cNvSpPr>
          <p:nvPr/>
        </p:nvSpPr>
        <p:spPr>
          <a:xfrm>
            <a:off x="2282766" y="3474432"/>
            <a:ext cx="2682090" cy="83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/>
              <a:t>Teens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87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478360" y="514239"/>
            <a:ext cx="85206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</a:t>
            </a:r>
            <a:r>
              <a:rPr lang="en" dirty="0"/>
              <a:t>All Ages Primary Care</a:t>
            </a:r>
            <a:endParaRPr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7825" y="-19738"/>
            <a:ext cx="3564021" cy="6125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Models of Care</a:t>
            </a:r>
            <a:endParaRPr lang="en-US" sz="2800" dirty="0"/>
          </a:p>
        </p:txBody>
      </p:sp>
      <p:pic>
        <p:nvPicPr>
          <p:cNvPr id="6" name="Google Shape;175;p28"/>
          <p:cNvPicPr preferRelativeResize="0"/>
          <p:nvPr/>
        </p:nvPicPr>
        <p:blipFill rotWithShape="1">
          <a:blip r:embed="rId3">
            <a:alphaModFix/>
          </a:blip>
          <a:srcRect t="2111" b="2340"/>
          <a:stretch/>
        </p:blipFill>
        <p:spPr>
          <a:xfrm>
            <a:off x="469482" y="1251381"/>
            <a:ext cx="8221757" cy="5255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1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478360" y="514239"/>
            <a:ext cx="85206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</a:t>
            </a:r>
            <a:r>
              <a:rPr lang="en" dirty="0"/>
              <a:t>All Ages Primary Care</a:t>
            </a:r>
            <a:endParaRPr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7825" y="-19738"/>
            <a:ext cx="3564021" cy="6125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Models of Care</a:t>
            </a:r>
            <a:endParaRPr lang="en-US" sz="2800" dirty="0"/>
          </a:p>
        </p:txBody>
      </p:sp>
      <p:pic>
        <p:nvPicPr>
          <p:cNvPr id="6" name="Google Shape;175;p28"/>
          <p:cNvPicPr preferRelativeResize="0"/>
          <p:nvPr/>
        </p:nvPicPr>
        <p:blipFill rotWithShape="1">
          <a:blip r:embed="rId3">
            <a:alphaModFix/>
          </a:blip>
          <a:srcRect t="2111" b="2340"/>
          <a:stretch/>
        </p:blipFill>
        <p:spPr>
          <a:xfrm>
            <a:off x="469482" y="1251381"/>
            <a:ext cx="8221757" cy="52559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69482" y="2147333"/>
            <a:ext cx="8212879" cy="2664393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469482" y="2392826"/>
            <a:ext cx="8150735" cy="270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" sz="1800" dirty="0"/>
              <a:t>BH Care linked to Pediatric, Adult Medicine &amp; Women’s </a:t>
            </a:r>
            <a:r>
              <a:rPr lang="en" sz="1800" dirty="0" smtClean="0"/>
              <a:t>Clinics</a:t>
            </a:r>
          </a:p>
          <a:p>
            <a:pPr>
              <a:buSzPct val="100000"/>
              <a:buFont typeface="Wingdings" panose="05000000000000000000" pitchFamily="2" charset="2"/>
              <a:buChar char="v"/>
            </a:pPr>
            <a:endParaRPr lang="en-US" sz="1200" dirty="0" smtClean="0"/>
          </a:p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Team </a:t>
            </a:r>
            <a:r>
              <a:rPr lang="en-US" sz="1800" dirty="0"/>
              <a:t>= 2-4 </a:t>
            </a:r>
            <a:r>
              <a:rPr lang="en-US" sz="1800" dirty="0" err="1"/>
              <a:t>IBHCs</a:t>
            </a:r>
            <a:r>
              <a:rPr lang="en-US" sz="1800" dirty="0"/>
              <a:t>, 1 psychologist</a:t>
            </a:r>
          </a:p>
          <a:p>
            <a:pPr>
              <a:buSzPct val="100000"/>
              <a:buFont typeface="Wingdings" panose="05000000000000000000" pitchFamily="2" charset="2"/>
              <a:buChar char="v"/>
            </a:pPr>
            <a:endParaRPr lang="en-US" sz="1800" dirty="0" smtClean="0"/>
          </a:p>
          <a:p>
            <a:pPr marL="114300" indent="0">
              <a:buNone/>
            </a:pPr>
            <a:endParaRPr lang="en" sz="1800" dirty="0"/>
          </a:p>
          <a:p>
            <a:pPr>
              <a:buFont typeface="Wingdings" panose="05000000000000000000" pitchFamily="2" charset="2"/>
              <a:buChar char="v"/>
            </a:pPr>
            <a:endParaRPr lang="en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78360" y="3143605"/>
            <a:ext cx="595147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 defTabSz="9144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457200" indent="-342900" defTabSz="9144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Consultation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dirty="0" smtClean="0">
                <a:solidFill>
                  <a:schemeClr val="tx2"/>
                </a:solidFill>
              </a:rPr>
              <a:t>Warm Handoffs</a:t>
            </a:r>
            <a:endParaRPr lang="en-US" dirty="0">
              <a:solidFill>
                <a:schemeClr val="tx2"/>
              </a:solidFill>
            </a:endParaRPr>
          </a:p>
          <a:p>
            <a:pPr marL="114300" defTabSz="914400">
              <a:buClr>
                <a:schemeClr val="accent1"/>
              </a:buClr>
            </a:pPr>
            <a:endParaRPr lang="en" sz="1200" dirty="0">
              <a:solidFill>
                <a:schemeClr val="tx2"/>
              </a:solidFill>
            </a:endParaRPr>
          </a:p>
          <a:p>
            <a:pPr marL="457200" indent="-342900" defTabSz="9144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" dirty="0">
                <a:solidFill>
                  <a:schemeClr val="tx2"/>
                </a:solidFill>
              </a:rPr>
              <a:t>Group Treatment</a:t>
            </a:r>
            <a:r>
              <a:rPr lang="en" dirty="0" smtClean="0">
                <a:solidFill>
                  <a:schemeClr val="tx2"/>
                </a:solidFill>
              </a:rPr>
              <a:t>:</a:t>
            </a:r>
            <a:endParaRPr lang="en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0790" y="4174177"/>
            <a:ext cx="4572000" cy="120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indent="-342900" defTabSz="914400">
              <a:buClr>
                <a:schemeClr val="accent1"/>
              </a:buClr>
              <a:buSzPct val="185000"/>
              <a:buFont typeface="Wingdings" panose="05000000000000000000" pitchFamily="2" charset="2"/>
              <a:buChar char="§"/>
            </a:pPr>
            <a:r>
              <a:rPr lang="en" sz="1600" dirty="0">
                <a:solidFill>
                  <a:schemeClr val="tx2"/>
                </a:solidFill>
              </a:rPr>
              <a:t>Postpartum Depression</a:t>
            </a:r>
          </a:p>
          <a:p>
            <a:pPr lvl="2" indent="-342900" defTabSz="914400">
              <a:buClr>
                <a:schemeClr val="accent1"/>
              </a:buClr>
              <a:buSzPct val="185000"/>
              <a:buFont typeface="Wingdings" panose="05000000000000000000" pitchFamily="2" charset="2"/>
              <a:buChar char="§"/>
            </a:pPr>
            <a:r>
              <a:rPr lang="en" sz="1600" dirty="0">
                <a:solidFill>
                  <a:schemeClr val="tx2"/>
                </a:solidFill>
              </a:rPr>
              <a:t>Trauma/Seeking Safety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3893" y="4169359"/>
            <a:ext cx="4572000" cy="120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indent="-342900" defTabSz="914400">
              <a:buClr>
                <a:schemeClr val="accent1"/>
              </a:buClr>
              <a:buSzPct val="185000"/>
              <a:buFont typeface="Wingdings" panose="05000000000000000000" pitchFamily="2" charset="2"/>
              <a:buChar char="§"/>
            </a:pPr>
            <a:r>
              <a:rPr lang="en" sz="1600" dirty="0">
                <a:solidFill>
                  <a:schemeClr val="tx2"/>
                </a:solidFill>
              </a:rPr>
              <a:t>Depression/Anxiety </a:t>
            </a:r>
          </a:p>
          <a:p>
            <a:pPr lvl="2" indent="-342900" defTabSz="914400">
              <a:buClr>
                <a:schemeClr val="accent1"/>
              </a:buClr>
              <a:buSzPct val="185000"/>
              <a:buFont typeface="Wingdings" panose="05000000000000000000" pitchFamily="2" charset="2"/>
              <a:buChar char="§"/>
            </a:pPr>
            <a:r>
              <a:rPr lang="en" sz="1600" dirty="0">
                <a:solidFill>
                  <a:schemeClr val="tx2"/>
                </a:solidFill>
              </a:rPr>
              <a:t>Mindfulness </a:t>
            </a:r>
          </a:p>
        </p:txBody>
      </p:sp>
    </p:spTree>
    <p:extLst>
      <p:ext uri="{BB962C8B-B14F-4D97-AF65-F5344CB8AC3E}">
        <p14:creationId xmlns:p14="http://schemas.microsoft.com/office/powerpoint/2010/main" val="21580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47825" y="-19738"/>
            <a:ext cx="3564021" cy="6125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Models of Care</a:t>
            </a:r>
            <a:endParaRPr lang="en-US" sz="2800" dirty="0"/>
          </a:p>
        </p:txBody>
      </p:sp>
      <p:pic>
        <p:nvPicPr>
          <p:cNvPr id="6" name="Picture 5" descr="Fremont from Annual Report 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r="7252"/>
          <a:stretch/>
        </p:blipFill>
        <p:spPr>
          <a:xfrm>
            <a:off x="2965142" y="1115872"/>
            <a:ext cx="5708341" cy="53887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Clínica </a:t>
            </a:r>
            <a:r>
              <a:rPr lang="en" dirty="0"/>
              <a:t>Alta Vista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2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47825" y="-19738"/>
            <a:ext cx="3564021" cy="6125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Models of Care</a:t>
            </a:r>
            <a:endParaRPr lang="en-US" sz="2800" dirty="0"/>
          </a:p>
        </p:txBody>
      </p:sp>
      <p:pic>
        <p:nvPicPr>
          <p:cNvPr id="6" name="Picture 5" descr="Fremont from Annual Report 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r="7252"/>
          <a:stretch/>
        </p:blipFill>
        <p:spPr>
          <a:xfrm>
            <a:off x="2965142" y="1115872"/>
            <a:ext cx="5708341" cy="53887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Clínica </a:t>
            </a:r>
            <a:r>
              <a:rPr lang="en" dirty="0"/>
              <a:t>Alta Vista </a:t>
            </a:r>
            <a:endParaRPr dirty="0"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311700" y="1439093"/>
            <a:ext cx="48882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" sz="1800" dirty="0"/>
              <a:t>Integrated BH and primary care  for adolescents 12-23 years </a:t>
            </a:r>
            <a:r>
              <a:rPr lang="en" sz="1800" dirty="0" smtClean="0"/>
              <a:t>old</a:t>
            </a:r>
            <a:endParaRPr lang="en" sz="1800" dirty="0"/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endParaRPr lang="en" sz="1800" dirty="0" smtClean="0"/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" sz="1800" dirty="0" smtClean="0"/>
              <a:t>Confidential </a:t>
            </a:r>
            <a:r>
              <a:rPr lang="en" sz="1800" dirty="0"/>
              <a:t>services/minor </a:t>
            </a:r>
            <a:r>
              <a:rPr lang="en" sz="1800" dirty="0" smtClean="0"/>
              <a:t>consent</a:t>
            </a:r>
            <a:endParaRPr lang="en" sz="1800" dirty="0"/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endParaRPr lang="en" sz="1800" dirty="0" smtClean="0"/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" sz="1800" dirty="0" smtClean="0"/>
              <a:t>Centering </a:t>
            </a:r>
            <a:r>
              <a:rPr lang="en" sz="1800" dirty="0"/>
              <a:t>pregnancy </a:t>
            </a:r>
            <a:endParaRPr lang="en" sz="1800" dirty="0" smtClean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dirty="0" smtClean="0"/>
              <a:t>     and </a:t>
            </a:r>
            <a:r>
              <a:rPr lang="en" sz="1800" dirty="0"/>
              <a:t>Centering </a:t>
            </a:r>
            <a:r>
              <a:rPr lang="en" sz="1800" dirty="0" smtClean="0"/>
              <a:t>Parenting</a:t>
            </a:r>
            <a:endParaRPr lang="en" sz="1800" dirty="0"/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endParaRPr lang="en" sz="1800" dirty="0" smtClean="0"/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" sz="1800" dirty="0" smtClean="0"/>
              <a:t>50/50 </a:t>
            </a:r>
            <a:r>
              <a:rPr lang="en" sz="1800" dirty="0"/>
              <a:t>model of care for </a:t>
            </a:r>
            <a:endParaRPr lang="en" sz="1800" dirty="0" smtClean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dirty="0"/>
              <a:t> </a:t>
            </a:r>
            <a:r>
              <a:rPr lang="en" sz="1800" dirty="0" smtClean="0"/>
              <a:t>   optimal access</a:t>
            </a:r>
            <a:endParaRPr lang="en" sz="1800" dirty="0"/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endParaRPr lang="en" sz="1800" dirty="0" smtClean="0"/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" sz="1800" dirty="0" smtClean="0"/>
              <a:t>Care </a:t>
            </a:r>
            <a:r>
              <a:rPr lang="en" sz="1800" dirty="0"/>
              <a:t>for children of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dirty="0" smtClean="0"/>
              <a:t>     adolescents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2167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4193269038_e5b8a62d87_b"/>
          <p:cNvPicPr>
            <a:picLocks noChangeAspect="1" noChangeArrowheads="1"/>
          </p:cNvPicPr>
          <p:nvPr/>
        </p:nvPicPr>
        <p:blipFill rotWithShape="1">
          <a:blip r:embed="rId3"/>
          <a:srcRect l="7075" t="98418" r="47287" b="-2570"/>
          <a:stretch/>
        </p:blipFill>
        <p:spPr bwMode="auto">
          <a:xfrm>
            <a:off x="488267" y="6255046"/>
            <a:ext cx="4261283" cy="6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4193269038_e5b8a62d87_b"/>
          <p:cNvPicPr>
            <a:picLocks noChangeAspect="1" noChangeArrowheads="1"/>
          </p:cNvPicPr>
          <p:nvPr/>
        </p:nvPicPr>
        <p:blipFill rotWithShape="1">
          <a:blip r:embed="rId3"/>
          <a:srcRect l="11508" t="98418" r="47287" b="-2570"/>
          <a:stretch/>
        </p:blipFill>
        <p:spPr bwMode="auto">
          <a:xfrm>
            <a:off x="4656703" y="6276504"/>
            <a:ext cx="4024926" cy="65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479389" y="708231"/>
            <a:ext cx="8247359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School-Based </a:t>
            </a:r>
            <a:r>
              <a:rPr lang="en" dirty="0"/>
              <a:t>Health Center</a:t>
            </a:r>
            <a:endParaRPr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7825" y="-19738"/>
            <a:ext cx="3564021" cy="6125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Models of Care</a:t>
            </a:r>
            <a:endParaRPr lang="en-US" sz="2800" dirty="0"/>
          </a:p>
        </p:txBody>
      </p:sp>
      <p:pic>
        <p:nvPicPr>
          <p:cNvPr id="6" name="Picture 7" descr="4193269038_e5b8a62d87_b"/>
          <p:cNvPicPr>
            <a:picLocks noChangeAspect="1" noChangeArrowheads="1"/>
          </p:cNvPicPr>
          <p:nvPr/>
        </p:nvPicPr>
        <p:blipFill rotWithShape="1">
          <a:blip r:embed="rId3"/>
          <a:srcRect l="6330" r="5911"/>
          <a:stretch/>
        </p:blipFill>
        <p:spPr bwMode="auto">
          <a:xfrm>
            <a:off x="488267" y="1484251"/>
            <a:ext cx="8194093" cy="481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64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4193269038_e5b8a62d87_b"/>
          <p:cNvPicPr>
            <a:picLocks noChangeAspect="1" noChangeArrowheads="1"/>
          </p:cNvPicPr>
          <p:nvPr/>
        </p:nvPicPr>
        <p:blipFill rotWithShape="1">
          <a:blip r:embed="rId3"/>
          <a:srcRect l="7075" t="98418" r="47287" b="-2570"/>
          <a:stretch/>
        </p:blipFill>
        <p:spPr bwMode="auto">
          <a:xfrm>
            <a:off x="488267" y="6255046"/>
            <a:ext cx="4261283" cy="6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4193269038_e5b8a62d87_b"/>
          <p:cNvPicPr>
            <a:picLocks noChangeAspect="1" noChangeArrowheads="1"/>
          </p:cNvPicPr>
          <p:nvPr/>
        </p:nvPicPr>
        <p:blipFill rotWithShape="1">
          <a:blip r:embed="rId3"/>
          <a:srcRect l="11508" t="98418" r="47287" b="-2570"/>
          <a:stretch/>
        </p:blipFill>
        <p:spPr bwMode="auto">
          <a:xfrm>
            <a:off x="4656703" y="6276504"/>
            <a:ext cx="4024926" cy="65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479389" y="708231"/>
            <a:ext cx="8247359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School-Based </a:t>
            </a:r>
            <a:r>
              <a:rPr lang="en" dirty="0"/>
              <a:t>Health Center</a:t>
            </a:r>
            <a:endParaRPr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7825" y="-19738"/>
            <a:ext cx="3564021" cy="6125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Models of Care</a:t>
            </a:r>
            <a:endParaRPr lang="en-US" sz="2800" dirty="0"/>
          </a:p>
        </p:txBody>
      </p:sp>
      <p:pic>
        <p:nvPicPr>
          <p:cNvPr id="6" name="Picture 7" descr="4193269038_e5b8a62d87_b"/>
          <p:cNvPicPr>
            <a:picLocks noChangeAspect="1" noChangeArrowheads="1"/>
          </p:cNvPicPr>
          <p:nvPr/>
        </p:nvPicPr>
        <p:blipFill rotWithShape="1">
          <a:blip r:embed="rId3"/>
          <a:srcRect l="6330" r="5911"/>
          <a:stretch/>
        </p:blipFill>
        <p:spPr bwMode="auto">
          <a:xfrm>
            <a:off x="488267" y="1484251"/>
            <a:ext cx="8194093" cy="481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79388" y="3107184"/>
            <a:ext cx="8202970" cy="3409023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506024" y="2991780"/>
            <a:ext cx="8025501" cy="3657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en" sz="1800" dirty="0"/>
              <a:t>L</a:t>
            </a:r>
            <a:r>
              <a:rPr lang="en" sz="1800" dirty="0" smtClean="0"/>
              <a:t>ocated on or linked to </a:t>
            </a:r>
            <a:r>
              <a:rPr lang="en" sz="1800" dirty="0"/>
              <a:t>school campuses </a:t>
            </a:r>
            <a:r>
              <a:rPr lang="en" sz="1800" dirty="0" smtClean="0"/>
              <a:t>and </a:t>
            </a:r>
            <a:r>
              <a:rPr lang="en" sz="1800" dirty="0"/>
              <a:t>open to </a:t>
            </a:r>
            <a:r>
              <a:rPr lang="en" sz="1800" dirty="0" smtClean="0"/>
              <a:t>community</a:t>
            </a:r>
            <a:endParaRPr lang="en" sz="18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</a:pPr>
            <a:endParaRPr lang="en" sz="1200" dirty="0" smtClean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en" sz="1800" dirty="0" smtClean="0"/>
              <a:t>Micro </a:t>
            </a:r>
            <a:r>
              <a:rPr lang="en" sz="1800" dirty="0"/>
              <a:t>teams: 1 PCP, 1 IBHC, </a:t>
            </a:r>
            <a:r>
              <a:rPr lang="en" sz="1800" dirty="0" smtClean="0"/>
              <a:t>Medical Assistant, Health Educator</a:t>
            </a:r>
            <a:endParaRPr lang="en" sz="18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</a:pPr>
            <a:endParaRPr lang="en" sz="1200" dirty="0" smtClean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en" sz="1800" dirty="0" smtClean="0"/>
              <a:t>Participation </a:t>
            </a:r>
            <a:r>
              <a:rPr lang="en" sz="1800" dirty="0"/>
              <a:t>in COST </a:t>
            </a:r>
            <a:r>
              <a:rPr lang="en" sz="1800" dirty="0" smtClean="0"/>
              <a:t>teams</a:t>
            </a:r>
            <a:endParaRPr lang="en" sz="18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</a:pPr>
            <a:endParaRPr lang="en" sz="1200" dirty="0" smtClean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en" sz="1800" dirty="0" smtClean="0"/>
              <a:t>Assist </a:t>
            </a:r>
            <a:r>
              <a:rPr lang="en" sz="1800" dirty="0"/>
              <a:t>with school-wide crises and </a:t>
            </a:r>
            <a:r>
              <a:rPr lang="en" sz="1800" dirty="0" smtClean="0"/>
              <a:t>interventions</a:t>
            </a:r>
            <a:endParaRPr lang="en" sz="18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</a:pPr>
            <a:endParaRPr lang="en" sz="1200" dirty="0" smtClean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en" sz="1800" dirty="0" smtClean="0"/>
              <a:t>Grants </a:t>
            </a:r>
            <a:r>
              <a:rPr lang="en" sz="1800" dirty="0"/>
              <a:t>to support </a:t>
            </a:r>
            <a:r>
              <a:rPr lang="en" sz="1800" dirty="0" smtClean="0"/>
              <a:t>services within </a:t>
            </a:r>
            <a:r>
              <a:rPr lang="en" sz="1800" dirty="0"/>
              <a:t>clinic </a:t>
            </a:r>
            <a:r>
              <a:rPr lang="en" sz="1800" dirty="0" smtClean="0"/>
              <a:t>&amp; </a:t>
            </a:r>
            <a:r>
              <a:rPr lang="en" sz="1800" dirty="0"/>
              <a:t>on </a:t>
            </a:r>
            <a:r>
              <a:rPr lang="en" sz="1800" dirty="0" smtClean="0"/>
              <a:t>campus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</a:pPr>
            <a:endParaRPr lang="en" sz="12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en" sz="1800" dirty="0" smtClean="0"/>
              <a:t>Groups</a:t>
            </a:r>
            <a:r>
              <a:rPr lang="en" sz="1800" dirty="0"/>
              <a:t>: </a:t>
            </a:r>
            <a:endParaRPr lang="en" sz="1800" dirty="0" smtClean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</a:pPr>
            <a:endParaRPr sz="11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85000"/>
              <a:buFont typeface="Wingdings" panose="05000000000000000000" pitchFamily="2" charset="2"/>
              <a:buChar char="§"/>
            </a:pPr>
            <a:r>
              <a:rPr lang="en" sz="1600" dirty="0"/>
              <a:t>Cognitive Behavior Intervention for Trauma in </a:t>
            </a:r>
            <a:r>
              <a:rPr lang="en" sz="1600" dirty="0" smtClean="0"/>
              <a:t>Schools</a:t>
            </a:r>
            <a:endParaRPr lang="en" sz="16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85000"/>
              <a:buFont typeface="Wingdings" panose="05000000000000000000" pitchFamily="2" charset="2"/>
              <a:buChar char="§"/>
            </a:pPr>
            <a:r>
              <a:rPr lang="en" sz="1600" dirty="0" smtClean="0"/>
              <a:t>Grief</a:t>
            </a:r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85000"/>
              <a:buFont typeface="Wingdings" panose="05000000000000000000" pitchFamily="2" charset="2"/>
              <a:buChar char="§"/>
            </a:pPr>
            <a:r>
              <a:rPr lang="en" sz="1600" dirty="0" smtClean="0"/>
              <a:t>Newcomers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7837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4416" y="496019"/>
            <a:ext cx="4236044" cy="569669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Google Shape;148;p2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The Case for Screr th</a:t>
            </a:r>
            <a:endParaRPr sz="2400"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9657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sz="1400" dirty="0"/>
          </a:p>
        </p:txBody>
      </p:sp>
      <p:sp>
        <p:nvSpPr>
          <p:cNvPr id="2" name="Rectangle 1"/>
          <p:cNvSpPr/>
          <p:nvPr/>
        </p:nvSpPr>
        <p:spPr>
          <a:xfrm>
            <a:off x="0" y="1171955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lvl="0" indent="-342900" defTabSz="914400">
              <a:spcBef>
                <a:spcPct val="20000"/>
              </a:spcBef>
              <a:buClr>
                <a:schemeClr val="bg1"/>
              </a:buClr>
              <a:buSzPct val="76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sym typeface="Arial"/>
              </a:rPr>
              <a:t>Identifying </a:t>
            </a:r>
            <a:r>
              <a:rPr lang="en-US" sz="2400" dirty="0">
                <a:solidFill>
                  <a:schemeClr val="tx2"/>
                </a:solidFill>
                <a:sym typeface="Arial"/>
              </a:rPr>
              <a:t>patients who need </a:t>
            </a:r>
            <a:r>
              <a:rPr lang="en-US" sz="2400" dirty="0" err="1">
                <a:solidFill>
                  <a:schemeClr val="tx2"/>
                </a:solidFill>
                <a:sym typeface="Arial"/>
              </a:rPr>
              <a:t>BH</a:t>
            </a:r>
            <a:r>
              <a:rPr lang="en-US" sz="2400" dirty="0">
                <a:solidFill>
                  <a:schemeClr val="tx2"/>
                </a:solidFill>
                <a:sym typeface="Arial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sym typeface="Arial"/>
              </a:rPr>
              <a:t>support</a:t>
            </a:r>
          </a:p>
          <a:p>
            <a:pPr marL="411480" lvl="0" indent="-342900" defTabSz="914400">
              <a:spcBef>
                <a:spcPct val="20000"/>
              </a:spcBef>
              <a:buClr>
                <a:schemeClr val="bg1"/>
              </a:buClr>
              <a:buSzPct val="76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sym typeface="Arial"/>
              </a:rPr>
              <a:t>Triaging need</a:t>
            </a:r>
          </a:p>
          <a:p>
            <a:pPr marL="411480" lvl="0" indent="-342900" defTabSz="914400">
              <a:spcBef>
                <a:spcPct val="20000"/>
              </a:spcBef>
              <a:buClr>
                <a:schemeClr val="bg1"/>
              </a:buClr>
              <a:buSzPct val="76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  <a:sym typeface="Arial"/>
              </a:rPr>
              <a:t>T</a:t>
            </a:r>
            <a:r>
              <a:rPr lang="en-US" sz="2400" dirty="0" smtClean="0">
                <a:solidFill>
                  <a:schemeClr val="tx2"/>
                </a:solidFill>
                <a:sym typeface="Arial"/>
              </a:rPr>
              <a:t>racking symptoms </a:t>
            </a:r>
            <a:r>
              <a:rPr lang="en-US" sz="2400" dirty="0">
                <a:solidFill>
                  <a:schemeClr val="tx2"/>
                </a:solidFill>
                <a:sym typeface="Arial"/>
              </a:rPr>
              <a:t>and </a:t>
            </a:r>
            <a:r>
              <a:rPr lang="en-US" sz="2400" dirty="0" smtClean="0">
                <a:solidFill>
                  <a:schemeClr val="tx2"/>
                </a:solidFill>
                <a:sym typeface="Arial"/>
              </a:rPr>
              <a:t>progress</a:t>
            </a:r>
          </a:p>
          <a:p>
            <a:pPr marL="411480" lvl="0" indent="-342900" defTabSz="914400">
              <a:spcBef>
                <a:spcPct val="20000"/>
              </a:spcBef>
              <a:buClr>
                <a:schemeClr val="bg1"/>
              </a:buClr>
              <a:buSzPct val="76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sym typeface="Arial"/>
              </a:rPr>
              <a:t>Practice </a:t>
            </a:r>
            <a:r>
              <a:rPr lang="en-US" sz="2400" dirty="0">
                <a:solidFill>
                  <a:schemeClr val="tx2"/>
                </a:solidFill>
                <a:sym typeface="Arial"/>
              </a:rPr>
              <a:t>standard; understood by all service </a:t>
            </a:r>
            <a:r>
              <a:rPr lang="en-US" sz="2400" dirty="0" smtClean="0">
                <a:solidFill>
                  <a:schemeClr val="tx2"/>
                </a:solidFill>
                <a:sym typeface="Arial"/>
              </a:rPr>
              <a:t>providers</a:t>
            </a:r>
          </a:p>
          <a:p>
            <a:pPr marL="411480" lvl="0" indent="-342900" defTabSz="914400">
              <a:spcBef>
                <a:spcPct val="20000"/>
              </a:spcBef>
              <a:buClr>
                <a:schemeClr val="bg1"/>
              </a:buClr>
              <a:buSzPct val="76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sym typeface="Arial"/>
              </a:rPr>
              <a:t>Psychoeducational </a:t>
            </a:r>
            <a:r>
              <a:rPr lang="en-US" sz="2400" dirty="0">
                <a:solidFill>
                  <a:schemeClr val="tx2"/>
                </a:solidFill>
                <a:sym typeface="Arial"/>
              </a:rPr>
              <a:t>tool for </a:t>
            </a:r>
            <a:r>
              <a:rPr lang="en-US" sz="2400" dirty="0" smtClean="0">
                <a:solidFill>
                  <a:schemeClr val="tx2"/>
                </a:solidFill>
                <a:sym typeface="Arial"/>
              </a:rPr>
              <a:t>patients</a:t>
            </a:r>
          </a:p>
          <a:p>
            <a:pPr marL="411480" lvl="0" indent="-342900" defTabSz="914400">
              <a:spcBef>
                <a:spcPct val="20000"/>
              </a:spcBef>
              <a:buClr>
                <a:schemeClr val="bg1"/>
              </a:buClr>
              <a:buSzPct val="76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sym typeface="Arial"/>
              </a:rPr>
              <a:t>Gauging </a:t>
            </a:r>
            <a:r>
              <a:rPr lang="en-US" sz="2400" dirty="0">
                <a:solidFill>
                  <a:schemeClr val="tx2"/>
                </a:solidFill>
                <a:sym typeface="Arial"/>
              </a:rPr>
              <a:t>severity of symptoms; diagnostic info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06507" y="992038"/>
            <a:ext cx="3579962" cy="5253482"/>
            <a:chOff x="4606507" y="1413722"/>
            <a:chExt cx="3579962" cy="4831798"/>
          </a:xfrm>
        </p:grpSpPr>
        <p:pic>
          <p:nvPicPr>
            <p:cNvPr id="151" name="Google Shape;151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06507" y="1413722"/>
              <a:ext cx="3579962" cy="48317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 rot="440170">
              <a:off x="5119521" y="2827842"/>
              <a:ext cx="113065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050" dirty="0" smtClean="0"/>
                <a:t>Annual screen</a:t>
              </a:r>
              <a:endParaRPr lang="en-US" sz="105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733365" y="0"/>
            <a:ext cx="3564021" cy="9920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Importance of </a:t>
            </a:r>
          </a:p>
          <a:p>
            <a:r>
              <a:rPr lang="en-US" sz="2800" dirty="0" err="1" smtClean="0"/>
              <a:t>BH</a:t>
            </a:r>
            <a:r>
              <a:rPr lang="en-US" sz="2800" dirty="0" smtClean="0"/>
              <a:t> Screening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16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2" t="18654" r="24091" b="36044"/>
          <a:stretch/>
        </p:blipFill>
        <p:spPr bwMode="auto">
          <a:xfrm>
            <a:off x="490348" y="2192393"/>
            <a:ext cx="8192518" cy="432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726" y="-62146"/>
            <a:ext cx="3564021" cy="6125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Clínica‘s</a:t>
            </a:r>
            <a:r>
              <a:rPr lang="en-US" sz="2800" dirty="0" smtClean="0"/>
              <a:t> History </a:t>
            </a:r>
            <a:endParaRPr lang="en-US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9098" y="520273"/>
            <a:ext cx="4308628" cy="4931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Founded in 1971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By UC Berkeley Students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Volunteer run and  free clinic</a:t>
            </a:r>
          </a:p>
          <a:p>
            <a:pPr marL="0" indent="0">
              <a:buFont typeface="Wingdings 2" pitchFamily="18" charset="2"/>
              <a:buNone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then…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endParaRPr lang="en-US" alt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448746" y="82314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solidFill>
                  <a:schemeClr val="tx2"/>
                </a:solidFill>
              </a:rPr>
              <a:t> Provided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medical, </a:t>
            </a:r>
            <a:r>
              <a:rPr lang="en-US" altLang="en-US" sz="2200" dirty="0" smtClean="0"/>
              <a:t>dental, optometry and case management 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474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416" y="496019"/>
            <a:ext cx="4296430" cy="569669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Google Shape;148;p2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The Case for Screr th</a:t>
            </a:r>
            <a:endParaRPr sz="2400"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9657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sz="1400" dirty="0"/>
          </a:p>
        </p:txBody>
      </p:sp>
      <p:sp>
        <p:nvSpPr>
          <p:cNvPr id="2" name="Rectangle 1"/>
          <p:cNvSpPr/>
          <p:nvPr/>
        </p:nvSpPr>
        <p:spPr>
          <a:xfrm>
            <a:off x="-1" y="1171954"/>
            <a:ext cx="43908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 defTabSz="914400">
              <a:spcBef>
                <a:spcPct val="20000"/>
              </a:spcBef>
              <a:buClr>
                <a:schemeClr val="bg1"/>
              </a:buClr>
              <a:buSzPct val="76000"/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2"/>
                </a:solidFill>
                <a:sym typeface="Arial"/>
              </a:rPr>
              <a:t>BH</a:t>
            </a:r>
            <a:r>
              <a:rPr lang="en-US" sz="2400" dirty="0">
                <a:solidFill>
                  <a:schemeClr val="tx2"/>
                </a:solidFill>
                <a:sym typeface="Arial"/>
              </a:rPr>
              <a:t> Universal </a:t>
            </a:r>
            <a:r>
              <a:rPr lang="en-US" sz="2400" dirty="0" smtClean="0">
                <a:solidFill>
                  <a:schemeClr val="tx2"/>
                </a:solidFill>
                <a:sym typeface="Arial"/>
              </a:rPr>
              <a:t>screening:</a:t>
            </a:r>
          </a:p>
          <a:p>
            <a:pPr marL="868680" lvl="1" indent="-342900" defTabSz="914400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sym typeface="Arial"/>
              </a:rPr>
              <a:t>Yearly screen</a:t>
            </a:r>
          </a:p>
          <a:p>
            <a:pPr marL="868680" lvl="1" indent="-342900" defTabSz="914400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sym typeface="Arial"/>
              </a:rPr>
              <a:t>Given </a:t>
            </a:r>
            <a:r>
              <a:rPr lang="en-US" sz="2400" dirty="0">
                <a:solidFill>
                  <a:schemeClr val="tx2"/>
                </a:solidFill>
                <a:sym typeface="Arial"/>
              </a:rPr>
              <a:t>at primary care </a:t>
            </a:r>
            <a:r>
              <a:rPr lang="en-US" sz="2400" dirty="0" smtClean="0">
                <a:solidFill>
                  <a:schemeClr val="tx2"/>
                </a:solidFill>
                <a:sym typeface="Arial"/>
              </a:rPr>
              <a:t>appointments </a:t>
            </a:r>
          </a:p>
          <a:p>
            <a:pPr marL="411480" indent="-342900" defTabSz="914400">
              <a:spcBef>
                <a:spcPct val="20000"/>
              </a:spcBef>
              <a:buClr>
                <a:schemeClr val="bg1"/>
              </a:buClr>
              <a:buSzPct val="76000"/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2"/>
                </a:solidFill>
                <a:sym typeface="Arial"/>
              </a:rPr>
              <a:t>PSQ</a:t>
            </a:r>
            <a:r>
              <a:rPr lang="en-US" sz="2400" dirty="0">
                <a:solidFill>
                  <a:schemeClr val="tx2"/>
                </a:solidFill>
                <a:sym typeface="Arial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sym typeface="Arial"/>
              </a:rPr>
              <a:t>screening:</a:t>
            </a:r>
          </a:p>
          <a:p>
            <a:pPr marL="868680" lvl="1" indent="-342900" defTabSz="914400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sym typeface="Arial"/>
              </a:rPr>
              <a:t>Given </a:t>
            </a:r>
            <a:r>
              <a:rPr lang="en-US" sz="2400" dirty="0">
                <a:solidFill>
                  <a:schemeClr val="tx2"/>
                </a:solidFill>
                <a:sym typeface="Arial"/>
              </a:rPr>
              <a:t>at all </a:t>
            </a:r>
            <a:r>
              <a:rPr lang="en-US" sz="2400" dirty="0" err="1" smtClean="0">
                <a:solidFill>
                  <a:schemeClr val="tx2"/>
                </a:solidFill>
                <a:sym typeface="Arial"/>
              </a:rPr>
              <a:t>IBH</a:t>
            </a:r>
            <a:r>
              <a:rPr lang="en-US" sz="2400" dirty="0" smtClean="0">
                <a:solidFill>
                  <a:schemeClr val="tx2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sym typeface="Arial"/>
              </a:rPr>
              <a:t>appts</a:t>
            </a:r>
            <a:r>
              <a:rPr lang="en-US" sz="2400" dirty="0" smtClean="0">
                <a:solidFill>
                  <a:schemeClr val="tx2"/>
                </a:solidFill>
                <a:sym typeface="Arial"/>
              </a:rPr>
              <a:t>.</a:t>
            </a:r>
            <a:endParaRPr lang="en-US" sz="2400" dirty="0">
              <a:solidFill>
                <a:schemeClr val="tx2"/>
              </a:solidFill>
              <a:sym typeface="Arial"/>
            </a:endParaRPr>
          </a:p>
          <a:p>
            <a:pPr marL="868680" lvl="1" indent="-342900" defTabSz="914400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sym typeface="Arial"/>
              </a:rPr>
              <a:t>G</a:t>
            </a:r>
            <a:r>
              <a:rPr lang="en-US" sz="2400" dirty="0" smtClean="0">
                <a:solidFill>
                  <a:schemeClr val="tx2"/>
                </a:solidFill>
                <a:sym typeface="Arial"/>
              </a:rPr>
              <a:t>iven </a:t>
            </a:r>
            <a:r>
              <a:rPr lang="en-US" sz="2400" dirty="0">
                <a:solidFill>
                  <a:schemeClr val="tx2"/>
                </a:solidFill>
                <a:sym typeface="Arial"/>
              </a:rPr>
              <a:t>by PCP if referring to </a:t>
            </a:r>
            <a:r>
              <a:rPr lang="en-US" sz="2400" dirty="0" err="1">
                <a:solidFill>
                  <a:schemeClr val="tx2"/>
                </a:solidFill>
                <a:sym typeface="Arial"/>
              </a:rPr>
              <a:t>IBH</a:t>
            </a:r>
            <a:endParaRPr lang="en-US" sz="2400" dirty="0">
              <a:solidFill>
                <a:schemeClr val="tx2"/>
              </a:solidFill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06507" y="992038"/>
            <a:ext cx="3579962" cy="5253482"/>
            <a:chOff x="4606507" y="1413722"/>
            <a:chExt cx="3579962" cy="4831798"/>
          </a:xfrm>
        </p:grpSpPr>
        <p:pic>
          <p:nvPicPr>
            <p:cNvPr id="151" name="Google Shape;151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06507" y="1413722"/>
              <a:ext cx="3579962" cy="48317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 rot="440170">
              <a:off x="5119521" y="2827842"/>
              <a:ext cx="113065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050" dirty="0" smtClean="0"/>
                <a:t>Annual screen</a:t>
              </a:r>
              <a:endParaRPr lang="en-US" sz="105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733365" y="0"/>
            <a:ext cx="3564021" cy="9920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Importance of </a:t>
            </a:r>
          </a:p>
          <a:p>
            <a:r>
              <a:rPr lang="en-US" sz="2800" dirty="0" err="1" smtClean="0"/>
              <a:t>BH</a:t>
            </a:r>
            <a:r>
              <a:rPr lang="en-US" sz="2800" dirty="0" smtClean="0"/>
              <a:t> Screening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48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BH Screen</a:t>
            </a:r>
            <a:endParaRPr lang="en-US" dirty="0"/>
          </a:p>
        </p:txBody>
      </p:sp>
      <p:pic>
        <p:nvPicPr>
          <p:cNvPr id="4" name="Shape 191" descr="18-59.PN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rcRect t="21224" b="21224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761781" y="21935"/>
            <a:ext cx="3306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Screens</a:t>
            </a: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48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Stress Questionnaire</a:t>
            </a:r>
            <a:endParaRPr lang="en-US" dirty="0"/>
          </a:p>
        </p:txBody>
      </p:sp>
      <p:pic>
        <p:nvPicPr>
          <p:cNvPr id="6" name="Shape 207" descr="ibh y.PN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rcRect t="11778" b="11778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761781" y="21935"/>
            <a:ext cx="3306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Screens</a:t>
            </a: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6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ctrTitle"/>
          </p:nvPr>
        </p:nvSpPr>
        <p:spPr>
          <a:xfrm>
            <a:off x="4733365" y="2786332"/>
            <a:ext cx="3306453" cy="370073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PHQ-9</a:t>
            </a:r>
            <a:b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GAD-7</a:t>
            </a:r>
            <a:b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PCL-5</a:t>
            </a:r>
            <a:b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UNCOPE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CRAAFT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PSQ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33365" y="141859"/>
            <a:ext cx="33064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Standardized </a:t>
            </a:r>
            <a:endParaRPr lang="en-US" sz="28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Assessment</a:t>
            </a:r>
            <a:r>
              <a:rPr lang="en-US" dirty="0" smtClean="0"/>
              <a:t> 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Tools</a:t>
            </a:r>
          </a:p>
        </p:txBody>
      </p:sp>
      <p:pic>
        <p:nvPicPr>
          <p:cNvPr id="4098" name="Picture 2" descr="http://lamaquina/photos/clinics_2017_VallejoMedical/images/VallejoMedical2017-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0" y="141859"/>
            <a:ext cx="3977165" cy="59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6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47825" y="-19738"/>
            <a:ext cx="3564021" cy="6125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Substance Use </a:t>
            </a:r>
            <a:endParaRPr lang="en-US" sz="2800" dirty="0"/>
          </a:p>
        </p:txBody>
      </p:sp>
      <p:pic>
        <p:nvPicPr>
          <p:cNvPr id="2050" name="Picture 2" descr="http://lamaquina/photos/clinics_2017_VallejoMedical/images/VallejoMedical2017-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162" y="1135702"/>
            <a:ext cx="6043642" cy="40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5352" y="1133885"/>
            <a:ext cx="4201064" cy="4028395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52" y="1133885"/>
            <a:ext cx="4278702" cy="50389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Screen for substance use through the </a:t>
            </a:r>
            <a:r>
              <a:rPr lang="en-US" dirty="0" err="1" smtClean="0"/>
              <a:t>UNCOPE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CRAFFT</a:t>
            </a:r>
            <a:r>
              <a:rPr lang="en-US" dirty="0" smtClean="0"/>
              <a:t> screen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 or more X waivered physicians are all  primary care sites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Active </a:t>
            </a:r>
            <a:r>
              <a:rPr lang="en-US" dirty="0" smtClean="0">
                <a:solidFill>
                  <a:schemeClr val="tx1"/>
                </a:solidFill>
              </a:rPr>
              <a:t>Chronic Pain </a:t>
            </a:r>
            <a:r>
              <a:rPr lang="en-US" dirty="0">
                <a:solidFill>
                  <a:schemeClr val="tx1"/>
                </a:solidFill>
              </a:rPr>
              <a:t>and Opioid Use Disorder </a:t>
            </a:r>
            <a:r>
              <a:rPr lang="en-US" dirty="0" smtClean="0">
                <a:solidFill>
                  <a:schemeClr val="tx1"/>
                </a:solidFill>
              </a:rPr>
              <a:t>Committee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47825" y="-19738"/>
            <a:ext cx="3564021" cy="6125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Substance Use </a:t>
            </a:r>
            <a:endParaRPr lang="en-US" sz="2800" dirty="0"/>
          </a:p>
        </p:txBody>
      </p:sp>
      <p:pic>
        <p:nvPicPr>
          <p:cNvPr id="3074" name="Picture 2" descr="http://lamaquina/photos/clinics_2017_VallejoMedical/images/VallejoMedical2017-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09" y="2768798"/>
            <a:ext cx="5619674" cy="374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97" y="679081"/>
            <a:ext cx="7979434" cy="50389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Recipient of </a:t>
            </a:r>
            <a:r>
              <a:rPr lang="en-US" dirty="0" err="1" smtClean="0"/>
              <a:t>HRSA</a:t>
            </a:r>
            <a:r>
              <a:rPr lang="en-US" dirty="0" smtClean="0"/>
              <a:t> award to expand MAT across all 3 counties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new </a:t>
            </a:r>
            <a:r>
              <a:rPr lang="en-US" dirty="0" err="1" smtClean="0">
                <a:solidFill>
                  <a:schemeClr val="tx1"/>
                </a:solidFill>
              </a:rPr>
              <a:t>CADAC</a:t>
            </a:r>
            <a:r>
              <a:rPr lang="en-US" dirty="0" smtClean="0">
                <a:solidFill>
                  <a:schemeClr val="tx1"/>
                </a:solidFill>
              </a:rPr>
              <a:t> counselor to assist Providers &amp;Patients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</a:rPr>
              <a:t>IBH</a:t>
            </a:r>
            <a:r>
              <a:rPr lang="en-US" dirty="0" smtClean="0">
                <a:solidFill>
                  <a:schemeClr val="tx1"/>
                </a:solidFill>
              </a:rPr>
              <a:t> and Medical coordinating to provide support and supervision for </a:t>
            </a:r>
            <a:r>
              <a:rPr lang="en-US" dirty="0" err="1" smtClean="0">
                <a:solidFill>
                  <a:schemeClr val="tx1"/>
                </a:solidFill>
              </a:rPr>
              <a:t>CADAC</a:t>
            </a:r>
            <a:r>
              <a:rPr lang="en-US" dirty="0" smtClean="0">
                <a:solidFill>
                  <a:schemeClr val="tx1"/>
                </a:solidFill>
              </a:rPr>
              <a:t> counselor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207" y="881015"/>
            <a:ext cx="7024744" cy="1143000"/>
          </a:xfrm>
        </p:spPr>
        <p:txBody>
          <a:bodyPr>
            <a:noAutofit/>
          </a:bodyPr>
          <a:lstStyle/>
          <a:p>
            <a:r>
              <a:rPr lang="en-US" sz="2800" dirty="0"/>
              <a:t>55y/o Latino male referred for chronic pain, gout, </a:t>
            </a:r>
            <a:r>
              <a:rPr lang="en-US" sz="2800" dirty="0" err="1"/>
              <a:t>ETOH</a:t>
            </a:r>
            <a:r>
              <a:rPr lang="en-US" sz="2800" dirty="0"/>
              <a:t> 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30" y="2170664"/>
            <a:ext cx="7522234" cy="350897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 smtClean="0"/>
              <a:t>Additional factors: severe PTSD from war in El Salvador; coping with </a:t>
            </a:r>
            <a:r>
              <a:rPr lang="en-US" sz="2200" dirty="0" err="1" smtClean="0"/>
              <a:t>ETOH</a:t>
            </a:r>
            <a:r>
              <a:rPr lang="en-US" sz="2200" dirty="0" smtClean="0"/>
              <a:t>; recent suicidal ideation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 smtClean="0"/>
              <a:t>What would be key goals for this patient?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 smtClean="0"/>
              <a:t>What cultural factors could be important to factor in?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 smtClean="0"/>
              <a:t>What interventions might be helpful in this case?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7726" y="-131154"/>
            <a:ext cx="3355225" cy="74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Case Example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2916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14872"/>
          </a:xfrm>
        </p:spPr>
        <p:txBody>
          <a:bodyPr/>
          <a:lstStyle/>
          <a:p>
            <a:r>
              <a:rPr lang="en-US" dirty="0" smtClean="0"/>
              <a:t>Intervention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42536"/>
            <a:ext cx="6777317" cy="350897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Goals: decrease SI, decrease ETOH use, decrease active/intrusive symptoms of PTSD, decrease chronic pain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Cultural factors: context of civil war and impact on veterans of war (recruitment against will); machismo (role as breadwinner); </a:t>
            </a:r>
            <a:r>
              <a:rPr lang="en-US" sz="1800" dirty="0" err="1" smtClean="0"/>
              <a:t>respeto</a:t>
            </a:r>
            <a:r>
              <a:rPr lang="en-US" sz="1800" dirty="0"/>
              <a:t> </a:t>
            </a:r>
            <a:r>
              <a:rPr lang="en-US" sz="1800" dirty="0" smtClean="0"/>
              <a:t>(adult Latino male-MH stigma?)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Interventions: risk/safety assessment; </a:t>
            </a:r>
            <a:r>
              <a:rPr lang="en-US" sz="1800" dirty="0" err="1" smtClean="0"/>
              <a:t>psychoed</a:t>
            </a:r>
            <a:r>
              <a:rPr lang="en-US" sz="1800" dirty="0" smtClean="0"/>
              <a:t> re: fight/flight and PTSD s/s; MI and harm reduction (ETOH dependence); grounding/coping for </a:t>
            </a:r>
            <a:r>
              <a:rPr lang="en-US" sz="1800" dirty="0" err="1" smtClean="0"/>
              <a:t>actue</a:t>
            </a:r>
            <a:r>
              <a:rPr lang="en-US" sz="1800" dirty="0" smtClean="0"/>
              <a:t> PTSD s/s; longer term care; involving family; support re: obtaining meds (insurance issues); letter for employer re: condition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Outcome: reduced SI, increased hope, decreased dependence on ETOH; increased coping with PTSD s/s</a:t>
            </a:r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7726" y="-131154"/>
            <a:ext cx="3355225" cy="74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Case Example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0793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40" y="491706"/>
            <a:ext cx="7893169" cy="2655769"/>
          </a:xfrm>
        </p:spPr>
        <p:txBody>
          <a:bodyPr>
            <a:noAutofit/>
          </a:bodyPr>
          <a:lstStyle/>
          <a:p>
            <a:pPr marL="0" indent="0"/>
            <a:r>
              <a:rPr lang="en-US" sz="2400" dirty="0"/>
              <a:t>15y/o male newcomer at Oakland public schools. Recent arrival from rural Guatemala; bilingual MAM and Spanish-speaking. Referred as newcomer; experiencing depression (PHQ-9=15); history of cutting when arrived 3 months ago; reunited with family here after being separated for 10 years.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589" y="3260785"/>
            <a:ext cx="6777317" cy="390345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What </a:t>
            </a:r>
            <a:r>
              <a:rPr lang="en-US" sz="2000" dirty="0"/>
              <a:t>would be key goals for this </a:t>
            </a:r>
            <a:r>
              <a:rPr lang="en-US" sz="2000" dirty="0" smtClean="0"/>
              <a:t>patient?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What </a:t>
            </a:r>
            <a:r>
              <a:rPr lang="en-US" sz="2000" dirty="0"/>
              <a:t>cultural factors could be important to factor </a:t>
            </a:r>
            <a:r>
              <a:rPr lang="en-US" sz="2000" dirty="0" smtClean="0"/>
              <a:t>in?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What </a:t>
            </a:r>
            <a:r>
              <a:rPr lang="en-US" sz="2000" dirty="0"/>
              <a:t>interventions might be helpful in this case?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7726" y="-131154"/>
            <a:ext cx="3355225" cy="74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Case Example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7295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471870"/>
            <a:ext cx="7024744" cy="1143000"/>
          </a:xfrm>
        </p:spPr>
        <p:txBody>
          <a:bodyPr/>
          <a:lstStyle/>
          <a:p>
            <a:r>
              <a:rPr lang="en-US" dirty="0" smtClean="0"/>
              <a:t>Intervention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892"/>
            <a:ext cx="7255119" cy="350897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Goals: decrease depression, support acculturation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Cultural factors: newcomer; grief/loss; reunification; Latino indigenous community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Interventions: safety/risk assessment, distress tolerance/DBT skills (cutting), behavioral activation (depression), CBT and PST around grief/loss, basic resources (legal referral), family-level interventions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Outcome: sustained no self-harm; linkage with soccer group to build community; decreased depression (PHQ-9=5); reconnected with grandmother (phone)</a:t>
            </a:r>
          </a:p>
          <a:p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7726" y="-131154"/>
            <a:ext cx="3355225" cy="74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Case Example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052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726" y="-62146"/>
            <a:ext cx="3564021" cy="6125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Clínica‘s</a:t>
            </a:r>
            <a:r>
              <a:rPr lang="en-US" sz="2800" dirty="0" smtClean="0"/>
              <a:t> History </a:t>
            </a:r>
            <a:endParaRPr lang="en-US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6751" y="984688"/>
            <a:ext cx="8161423" cy="4022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/>
              <a:t>2005: </a:t>
            </a:r>
            <a:r>
              <a:rPr lang="en-US" altLang="en-US" sz="2200" dirty="0" smtClean="0"/>
              <a:t>Introduce Behavioral Medicine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2007: first </a:t>
            </a:r>
            <a:r>
              <a:rPr lang="en-US" altLang="en-US" sz="2200" dirty="0"/>
              <a:t>Behavioral Medicine Specialist (BMS) was </a:t>
            </a:r>
            <a:r>
              <a:rPr lang="en-US" altLang="en-US" sz="2200" dirty="0" smtClean="0"/>
              <a:t>hired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/>
              <a:t>Case manager roles expanded to include clinical </a:t>
            </a:r>
            <a:r>
              <a:rPr lang="en-US" altLang="en-US" sz="2000" dirty="0" smtClean="0"/>
              <a:t>treatment (IBHCs) </a:t>
            </a:r>
            <a:endParaRPr lang="en-US" alt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BMS </a:t>
            </a:r>
            <a:r>
              <a:rPr lang="en-US" altLang="en-US" sz="2000" dirty="0"/>
              <a:t>role </a:t>
            </a:r>
            <a:r>
              <a:rPr lang="en-US" altLang="en-US" sz="2000" dirty="0" smtClean="0"/>
              <a:t>expanded </a:t>
            </a:r>
            <a:r>
              <a:rPr lang="en-US" altLang="en-US" sz="2000" dirty="0"/>
              <a:t>to include more assessment and treatment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0" t="15680" r="29244" b="31372"/>
          <a:stretch/>
        </p:blipFill>
        <p:spPr bwMode="auto">
          <a:xfrm>
            <a:off x="1994881" y="2790019"/>
            <a:ext cx="5278821" cy="370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87981"/>
            <a:ext cx="4030462" cy="1376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3" t="-1565" r="1128" b="-15"/>
          <a:stretch/>
        </p:blipFill>
        <p:spPr bwMode="auto">
          <a:xfrm>
            <a:off x="-120770" y="-87232"/>
            <a:ext cx="9264770" cy="518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0447" y="5313873"/>
            <a:ext cx="3576134" cy="715992"/>
          </a:xfrm>
          <a:solidFill>
            <a:schemeClr val="bg1">
              <a:lumMod val="95000"/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44864"/>
            <a:ext cx="3933645" cy="1386925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Erica Gomes, LCSW</a:t>
            </a:r>
          </a:p>
          <a:p>
            <a:r>
              <a:rPr lang="en-US" dirty="0" smtClean="0"/>
              <a:t>egomes@laclinica.org</a:t>
            </a:r>
          </a:p>
          <a:p>
            <a:endParaRPr lang="en-US" dirty="0" smtClean="0"/>
          </a:p>
          <a:p>
            <a:r>
              <a:rPr lang="en-US" dirty="0" smtClean="0"/>
              <a:t>Gabriela de la Torre, MA, </a:t>
            </a:r>
            <a:r>
              <a:rPr lang="en-US" dirty="0" err="1" smtClean="0"/>
              <a:t>MCRP</a:t>
            </a:r>
            <a:endParaRPr lang="en-US" dirty="0" smtClean="0"/>
          </a:p>
          <a:p>
            <a:r>
              <a:rPr lang="en-US" dirty="0" smtClean="0"/>
              <a:t>gdelatorre@laclinica.org</a:t>
            </a:r>
          </a:p>
        </p:txBody>
      </p:sp>
    </p:spTree>
    <p:extLst>
      <p:ext uri="{BB962C8B-B14F-4D97-AF65-F5344CB8AC3E}">
        <p14:creationId xmlns:p14="http://schemas.microsoft.com/office/powerpoint/2010/main" val="30593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27726" y="-62146"/>
            <a:ext cx="3510500" cy="640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Our Clients</a:t>
            </a:r>
            <a:endParaRPr lang="en-US" sz="2800" dirty="0"/>
          </a:p>
        </p:txBody>
      </p:sp>
      <p:pic>
        <p:nvPicPr>
          <p:cNvPr id="5122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b="27727"/>
          <a:stretch/>
        </p:blipFill>
        <p:spPr bwMode="auto">
          <a:xfrm>
            <a:off x="707364" y="1418032"/>
            <a:ext cx="7970809" cy="436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lamaquina/photos/clinics_2017_FruitvaleWIC/images/Fruitvale2017-PlazaWo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5" y="978615"/>
            <a:ext cx="3932823" cy="262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27726" y="-62146"/>
            <a:ext cx="3510500" cy="640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Our Clients</a:t>
            </a:r>
            <a:endParaRPr lang="en-US" sz="2800" dirty="0"/>
          </a:p>
        </p:txBody>
      </p:sp>
      <p:pic>
        <p:nvPicPr>
          <p:cNvPr id="1027" name="Picture 3" descr="image0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972" r="4038" b="4866"/>
          <a:stretch/>
        </p:blipFill>
        <p:spPr bwMode="auto">
          <a:xfrm>
            <a:off x="534395" y="1056903"/>
            <a:ext cx="7956463" cy="47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43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27726" y="-62146"/>
            <a:ext cx="3510500" cy="640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Our Clients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2034" r="2822" b="2754"/>
          <a:stretch/>
        </p:blipFill>
        <p:spPr bwMode="auto">
          <a:xfrm>
            <a:off x="641263" y="1199408"/>
            <a:ext cx="8015845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4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27726" y="-62146"/>
            <a:ext cx="3510500" cy="640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/>
          </a:p>
        </p:txBody>
      </p:sp>
      <p:pic>
        <p:nvPicPr>
          <p:cNvPr id="1026" name="Picture 2" descr="http://lamaquina/photos/clinics_2017_FruitvalePlaza/images/Fruitvale2017-Plaza2-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-66"/>
          <a:stretch/>
        </p:blipFill>
        <p:spPr bwMode="auto">
          <a:xfrm>
            <a:off x="483078" y="711740"/>
            <a:ext cx="8220961" cy="580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27726" y="-62146"/>
            <a:ext cx="3355225" cy="74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Cultural Concepts and Values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70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27726" y="-62146"/>
            <a:ext cx="3510500" cy="640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/>
          </a:p>
        </p:txBody>
      </p:sp>
      <p:pic>
        <p:nvPicPr>
          <p:cNvPr id="1026" name="Picture 2" descr="http://lamaquina/photos/clinics_2017_FruitvalePlaza/images/Fruitvale2017-Plaza2-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-66"/>
          <a:stretch/>
        </p:blipFill>
        <p:spPr bwMode="auto">
          <a:xfrm>
            <a:off x="483078" y="711740"/>
            <a:ext cx="8220961" cy="580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3078" y="3140015"/>
            <a:ext cx="8220962" cy="337565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63" y="3241964"/>
            <a:ext cx="8142877" cy="40177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u="sng" dirty="0" smtClean="0"/>
              <a:t>Barriers to care</a:t>
            </a:r>
            <a:r>
              <a:rPr lang="en-US" sz="2000" dirty="0" smtClean="0"/>
              <a:t>: stigma, insurance, discriminatory policies, MH utilization rates, language and cultural competence of professionals, vulnerable populations….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i="1" u="sng" dirty="0" err="1" smtClean="0"/>
              <a:t>Personalismo</a:t>
            </a:r>
            <a:r>
              <a:rPr lang="en-US" sz="2000" i="1" dirty="0" smtClean="0"/>
              <a:t>: </a:t>
            </a:r>
            <a:r>
              <a:rPr lang="en-US" sz="2000" dirty="0" smtClean="0"/>
              <a:t>relationships are everything; WHO and relationships impacting outcomes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i="1" u="sng" dirty="0" err="1" smtClean="0"/>
              <a:t>Familismo</a:t>
            </a:r>
            <a:r>
              <a:rPr lang="en-US" sz="2000" i="1" dirty="0" smtClean="0"/>
              <a:t>: </a:t>
            </a:r>
            <a:r>
              <a:rPr lang="en-US" sz="2000" dirty="0" smtClean="0"/>
              <a:t>recognition of strong family connections/role this plays in patient 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i="1" u="sng" dirty="0" smtClean="0"/>
              <a:t>Machismo/</a:t>
            </a:r>
            <a:r>
              <a:rPr lang="en-US" sz="2000" i="1" u="sng" dirty="0" err="1" smtClean="0"/>
              <a:t>marianismo</a:t>
            </a:r>
            <a:r>
              <a:rPr lang="en-US" sz="2000" i="1" dirty="0" smtClean="0"/>
              <a:t>: </a:t>
            </a:r>
            <a:r>
              <a:rPr lang="en-US" sz="2000" dirty="0" smtClean="0"/>
              <a:t>integration of concepts in care approaches; openness/inquiry around concepts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i="1" u="sng" dirty="0" err="1" smtClean="0"/>
              <a:t>Respeto</a:t>
            </a:r>
            <a:r>
              <a:rPr lang="en-US" sz="2000" i="1" dirty="0" smtClean="0"/>
              <a:t>: </a:t>
            </a:r>
            <a:r>
              <a:rPr lang="en-US" sz="2000" dirty="0" smtClean="0"/>
              <a:t>deference and how this impacts care</a:t>
            </a:r>
            <a:endParaRPr lang="en-US" sz="20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27726" y="-62146"/>
            <a:ext cx="3355225" cy="74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Cultural Concepts and Values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8807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2141</TotalTime>
  <Words>3148</Words>
  <Application>Microsoft Office PowerPoint</Application>
  <PresentationFormat>On-screen Show (4:3)</PresentationFormat>
  <Paragraphs>504</Paragraphs>
  <Slides>40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Austin</vt:lpstr>
      <vt:lpstr>INTEGRATED BEHAVIORAL HEALTH MODEL</vt:lpstr>
      <vt:lpstr>Agenda</vt:lpstr>
      <vt:lpstr>La Clínica‘s History </vt:lpstr>
      <vt:lpstr>La Clínica‘s History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integrate? </vt:lpstr>
      <vt:lpstr>Why integrate? </vt:lpstr>
      <vt:lpstr>PowerPoint Presentation</vt:lpstr>
      <vt:lpstr>PowerPoint Presentation</vt:lpstr>
      <vt:lpstr>PowerPoint Presentation</vt:lpstr>
      <vt:lpstr>Our Model</vt:lpstr>
      <vt:lpstr>How does it work?</vt:lpstr>
      <vt:lpstr>PowerPoint Presentation</vt:lpstr>
      <vt:lpstr>Treatment Modalities</vt:lpstr>
      <vt:lpstr>All ages served</vt:lpstr>
      <vt:lpstr> All Ages Primary Care</vt:lpstr>
      <vt:lpstr> All Ages Primary Care</vt:lpstr>
      <vt:lpstr>  Clínica Alta Vista </vt:lpstr>
      <vt:lpstr>  Clínica Alta Vista </vt:lpstr>
      <vt:lpstr>School-Based Health Center</vt:lpstr>
      <vt:lpstr>School-Based Health Center</vt:lpstr>
      <vt:lpstr>The The Case for Screr th</vt:lpstr>
      <vt:lpstr>The The Case for Screr th</vt:lpstr>
      <vt:lpstr>Annual BH Screen</vt:lpstr>
      <vt:lpstr>Patient Stress Questionnaire</vt:lpstr>
      <vt:lpstr>PHQ-9 GAD-7 PCL-5 UNCOPE CRAAFT PSQ </vt:lpstr>
      <vt:lpstr>PowerPoint Presentation</vt:lpstr>
      <vt:lpstr>PowerPoint Presentation</vt:lpstr>
      <vt:lpstr>55y/o Latino male referred for chronic pain, gout, ETOH dependence</vt:lpstr>
      <vt:lpstr>Intervention </vt:lpstr>
      <vt:lpstr>15y/o male newcomer at Oakland public schools. Recent arrival from rural Guatemala; bilingual MAM and Spanish-speaking. Referred as newcomer; experiencing depression (PHQ-9=15); history of cutting when arrived 3 months ago; reunited with family here after being separated for 10 years.</vt:lpstr>
      <vt:lpstr>Intervention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BEHAVIORAL HEALTH</dc:title>
  <dc:creator>admin</dc:creator>
  <cp:lastModifiedBy>Gabriela de la Torre</cp:lastModifiedBy>
  <cp:revision>83</cp:revision>
  <dcterms:created xsi:type="dcterms:W3CDTF">2017-09-27T00:55:08Z</dcterms:created>
  <dcterms:modified xsi:type="dcterms:W3CDTF">2018-10-23T01:27:37Z</dcterms:modified>
</cp:coreProperties>
</file>